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sldIdLst>
    <p:sldId id="471" r:id="rId2"/>
    <p:sldId id="293" r:id="rId3"/>
    <p:sldId id="445" r:id="rId4"/>
    <p:sldId id="443" r:id="rId5"/>
    <p:sldId id="448" r:id="rId6"/>
    <p:sldId id="447" r:id="rId7"/>
    <p:sldId id="294" r:id="rId8"/>
    <p:sldId id="510" r:id="rId9"/>
    <p:sldId id="511" r:id="rId10"/>
    <p:sldId id="512" r:id="rId11"/>
    <p:sldId id="449" r:id="rId12"/>
    <p:sldId id="513" r:id="rId13"/>
    <p:sldId id="514" r:id="rId14"/>
    <p:sldId id="473" r:id="rId15"/>
    <p:sldId id="477" r:id="rId16"/>
    <p:sldId id="475" r:id="rId17"/>
    <p:sldId id="476" r:id="rId18"/>
    <p:sldId id="470" r:id="rId19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4E698-4947-E647-AFAC-6374D1EA5A95}" type="datetimeFigureOut">
              <a:rPr lang="en-IT" smtClean="0"/>
              <a:t>08/13/2021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6CC09-365C-5848-BC94-8035A665E300}" type="slidenum">
              <a:rPr lang="en-IT" smtClean="0"/>
              <a:t>‹Nº›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6556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358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40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8153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8318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6CC09-365C-5848-BC94-8035A665E300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3880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https://mikescogs20.medium.com/netflix-recommendation-system-inside-the-algorithm-55edc1712748</a:t>
            </a:r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6CC09-365C-5848-BC94-8035A665E300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6215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https://www.computerworld.es/innovacion/cientificos-de-datos-utilizan-machine-learning-para-desarrollar-algoritmos-en-la-deteccion-del-cancer</a:t>
            </a:r>
          </a:p>
          <a:p>
            <a:r>
              <a:rPr lang="en-GB" dirty="0"/>
              <a:t>https://www.nobbot.com/futuro/cancer-de-pulmon-inteligencia-artificial-para-identificar-indicadores-de-posibles-canceres-pulmonares/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6CC09-365C-5848-BC94-8035A665E300}" type="slidenum">
              <a:rPr lang="en-IT" smtClean="0"/>
              <a:t>16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71671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https://mikescogs20.medium.com/netflix-recommendation-system-inside-the-algorithm-55edc1712748</a:t>
            </a:r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6CC09-365C-5848-BC94-8035A665E300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10165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3DFE4-6E04-F24D-A903-D7D3ED0B8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B2645-024D-5F49-BAB6-A03E8706C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6365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A499-CB99-0C4C-8BA6-33FD68C8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5C8885-0F93-7244-9424-A6C065B24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04A30-0320-B446-A396-C9AB0A8DB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68385-F815-C146-B6B4-177F753A0569}" type="datetime1">
              <a:rPr lang="it-IT" smtClean="0"/>
              <a:t>13/08/2021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98ED3-CD2A-D340-AC79-AC92E63F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Fundamentos de Ciencia de Datos - Semestre 2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6B1F0-E5B0-BD45-AD08-C4CC729F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9B77-D416-704F-9B7D-4A7066E1B2E8}" type="slidenum">
              <a:rPr lang="en-IT" smtClean="0"/>
              <a:t>‹Nº›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4733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F3B1A5-A6D3-FF41-819F-3DE38EA408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57D96-AB38-F041-848D-E593825F2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C2F77-7592-6247-8D07-DD900B991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FF4-FF87-4C4C-AFC1-0F377001DA88}" type="datetime1">
              <a:rPr lang="it-IT" smtClean="0"/>
              <a:t>13/08/2021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C276B-6378-5B49-A6FC-2931D274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Fundamentos de Ciencia de Datos - Semestre 2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31B16-ACF3-284E-BA68-FA81AAF4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9B77-D416-704F-9B7D-4A7066E1B2E8}" type="slidenum">
              <a:rPr lang="en-IT" smtClean="0"/>
              <a:t>‹Nº›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14118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" type="tx">
  <p:cSld name="Title &amp; Sub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38"/>
          <p:cNvCxnSpPr/>
          <p:nvPr/>
        </p:nvCxnSpPr>
        <p:spPr>
          <a:xfrm>
            <a:off x="609600" y="3337560"/>
            <a:ext cx="10972801" cy="0"/>
          </a:xfrm>
          <a:prstGeom prst="straightConnector1">
            <a:avLst/>
          </a:prstGeom>
          <a:noFill/>
          <a:ln w="9525" cap="flat" cmpd="sng">
            <a:solidFill>
              <a:srgbClr val="9A9A9A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" name="Google Shape;12;p38"/>
          <p:cNvSpPr txBox="1">
            <a:spLocks noGrp="1"/>
          </p:cNvSpPr>
          <p:nvPr>
            <p:ph type="title"/>
          </p:nvPr>
        </p:nvSpPr>
        <p:spPr>
          <a:xfrm>
            <a:off x="533399" y="925829"/>
            <a:ext cx="11125202" cy="222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8"/>
          <p:cNvSpPr txBox="1">
            <a:spLocks noGrp="1"/>
          </p:cNvSpPr>
          <p:nvPr>
            <p:ph type="body" idx="1"/>
          </p:nvPr>
        </p:nvSpPr>
        <p:spPr>
          <a:xfrm>
            <a:off x="533399" y="3531870"/>
            <a:ext cx="11125202" cy="222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11480" lvl="0" indent="-2057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1pPr>
            <a:lvl2pPr marL="822960" lvl="1" indent="-2057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marL="1234440" lvl="2" indent="-2057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marL="1645920" lvl="3" indent="-2057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marL="2057400" lvl="4" indent="-2057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marL="2468880" lvl="5" indent="-308610" algn="l">
              <a:lnSpc>
                <a:spcPct val="100000"/>
              </a:lnSpc>
              <a:spcBef>
                <a:spcPts val="2160"/>
              </a:spcBef>
              <a:spcAft>
                <a:spcPts val="0"/>
              </a:spcAft>
              <a:buClr>
                <a:srgbClr val="5E5E5E"/>
              </a:buClr>
              <a:buSzPts val="1800"/>
              <a:buChar char="•"/>
              <a:defRPr/>
            </a:lvl6pPr>
            <a:lvl7pPr marL="2880360" lvl="6" indent="-308610" algn="l">
              <a:lnSpc>
                <a:spcPct val="100000"/>
              </a:lnSpc>
              <a:spcBef>
                <a:spcPts val="2160"/>
              </a:spcBef>
              <a:spcAft>
                <a:spcPts val="0"/>
              </a:spcAft>
              <a:buClr>
                <a:srgbClr val="5E5E5E"/>
              </a:buClr>
              <a:buSzPts val="1800"/>
              <a:buChar char="•"/>
              <a:defRPr/>
            </a:lvl7pPr>
            <a:lvl8pPr marL="3291840" lvl="7" indent="-308610" algn="l">
              <a:lnSpc>
                <a:spcPct val="100000"/>
              </a:lnSpc>
              <a:spcBef>
                <a:spcPts val="2160"/>
              </a:spcBef>
              <a:spcAft>
                <a:spcPts val="0"/>
              </a:spcAft>
              <a:buClr>
                <a:srgbClr val="5E5E5E"/>
              </a:buClr>
              <a:buSzPts val="1800"/>
              <a:buChar char="•"/>
              <a:defRPr/>
            </a:lvl8pPr>
            <a:lvl9pPr marL="3703320" lvl="8" indent="-308610" algn="l">
              <a:lnSpc>
                <a:spcPct val="100000"/>
              </a:lnSpc>
              <a:spcBef>
                <a:spcPts val="2160"/>
              </a:spcBef>
              <a:spcAft>
                <a:spcPts val="0"/>
              </a:spcAft>
              <a:buClr>
                <a:srgbClr val="5E5E5E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38"/>
          <p:cNvSpPr txBox="1">
            <a:spLocks noGrp="1"/>
          </p:cNvSpPr>
          <p:nvPr>
            <p:ph type="sldNum" idx="12"/>
          </p:nvPr>
        </p:nvSpPr>
        <p:spPr>
          <a:xfrm>
            <a:off x="11506200" y="6457950"/>
            <a:ext cx="306629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8045E6-C09B-744B-B4F9-D450AA7DF8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86999" y="109330"/>
            <a:ext cx="1031576" cy="3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18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- 2 Column">
  <p:cSld name="Title &amp; Bullets - 2 Colum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5"/>
          <p:cNvSpPr txBox="1">
            <a:spLocks noGrp="1"/>
          </p:cNvSpPr>
          <p:nvPr>
            <p:ph type="title"/>
          </p:nvPr>
        </p:nvSpPr>
        <p:spPr>
          <a:xfrm>
            <a:off x="847164" y="228600"/>
            <a:ext cx="10811435" cy="98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5"/>
          <p:cNvSpPr txBox="1">
            <a:spLocks noGrp="1"/>
          </p:cNvSpPr>
          <p:nvPr>
            <p:ph type="body" idx="1"/>
          </p:nvPr>
        </p:nvSpPr>
        <p:spPr>
          <a:xfrm>
            <a:off x="533400" y="1634490"/>
            <a:ext cx="11125200" cy="461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11480" lvl="0" indent="-308610" algn="l">
              <a:lnSpc>
                <a:spcPct val="100000"/>
              </a:lnSpc>
              <a:spcBef>
                <a:spcPts val="2160"/>
              </a:spcBef>
              <a:spcAft>
                <a:spcPts val="0"/>
              </a:spcAft>
              <a:buClr>
                <a:srgbClr val="5E5E5E"/>
              </a:buClr>
              <a:buSzPts val="1800"/>
              <a:buChar char="•"/>
              <a:defRPr/>
            </a:lvl1pPr>
            <a:lvl2pPr marL="822960" lvl="1" indent="-308610" algn="l">
              <a:lnSpc>
                <a:spcPct val="100000"/>
              </a:lnSpc>
              <a:spcBef>
                <a:spcPts val="2160"/>
              </a:spcBef>
              <a:spcAft>
                <a:spcPts val="0"/>
              </a:spcAft>
              <a:buClr>
                <a:srgbClr val="5E5E5E"/>
              </a:buClr>
              <a:buSzPts val="1800"/>
              <a:buChar char="•"/>
              <a:defRPr/>
            </a:lvl2pPr>
            <a:lvl3pPr marL="1234440" lvl="2" indent="-308610" algn="l">
              <a:lnSpc>
                <a:spcPct val="100000"/>
              </a:lnSpc>
              <a:spcBef>
                <a:spcPts val="2160"/>
              </a:spcBef>
              <a:spcAft>
                <a:spcPts val="0"/>
              </a:spcAft>
              <a:buClr>
                <a:srgbClr val="5E5E5E"/>
              </a:buClr>
              <a:buSzPts val="1800"/>
              <a:buChar char="•"/>
              <a:defRPr/>
            </a:lvl3pPr>
            <a:lvl4pPr marL="1645920" lvl="3" indent="-308610" algn="l">
              <a:lnSpc>
                <a:spcPct val="100000"/>
              </a:lnSpc>
              <a:spcBef>
                <a:spcPts val="2160"/>
              </a:spcBef>
              <a:spcAft>
                <a:spcPts val="0"/>
              </a:spcAft>
              <a:buClr>
                <a:srgbClr val="5E5E5E"/>
              </a:buClr>
              <a:buSzPts val="1800"/>
              <a:buChar char="•"/>
              <a:defRPr/>
            </a:lvl4pPr>
            <a:lvl5pPr marL="2057400" lvl="4" indent="-308610" algn="l">
              <a:lnSpc>
                <a:spcPct val="100000"/>
              </a:lnSpc>
              <a:spcBef>
                <a:spcPts val="2160"/>
              </a:spcBef>
              <a:spcAft>
                <a:spcPts val="0"/>
              </a:spcAft>
              <a:buClr>
                <a:srgbClr val="5E5E5E"/>
              </a:buClr>
              <a:buSzPts val="1800"/>
              <a:buChar char="•"/>
              <a:defRPr/>
            </a:lvl5pPr>
            <a:lvl6pPr marL="2468880" lvl="5" indent="-308610" algn="l">
              <a:lnSpc>
                <a:spcPct val="100000"/>
              </a:lnSpc>
              <a:spcBef>
                <a:spcPts val="2160"/>
              </a:spcBef>
              <a:spcAft>
                <a:spcPts val="0"/>
              </a:spcAft>
              <a:buClr>
                <a:srgbClr val="5E5E5E"/>
              </a:buClr>
              <a:buSzPts val="1800"/>
              <a:buChar char="•"/>
              <a:defRPr/>
            </a:lvl6pPr>
            <a:lvl7pPr marL="2880360" lvl="6" indent="-308610" algn="l">
              <a:lnSpc>
                <a:spcPct val="100000"/>
              </a:lnSpc>
              <a:spcBef>
                <a:spcPts val="2160"/>
              </a:spcBef>
              <a:spcAft>
                <a:spcPts val="0"/>
              </a:spcAft>
              <a:buClr>
                <a:srgbClr val="5E5E5E"/>
              </a:buClr>
              <a:buSzPts val="1800"/>
              <a:buChar char="•"/>
              <a:defRPr/>
            </a:lvl7pPr>
            <a:lvl8pPr marL="3291840" lvl="7" indent="-308610" algn="l">
              <a:lnSpc>
                <a:spcPct val="100000"/>
              </a:lnSpc>
              <a:spcBef>
                <a:spcPts val="2160"/>
              </a:spcBef>
              <a:spcAft>
                <a:spcPts val="0"/>
              </a:spcAft>
              <a:buClr>
                <a:srgbClr val="5E5E5E"/>
              </a:buClr>
              <a:buSzPts val="1800"/>
              <a:buChar char="•"/>
              <a:defRPr/>
            </a:lvl8pPr>
            <a:lvl9pPr marL="3703320" lvl="8" indent="-308610" algn="l">
              <a:lnSpc>
                <a:spcPct val="100000"/>
              </a:lnSpc>
              <a:spcBef>
                <a:spcPts val="2160"/>
              </a:spcBef>
              <a:spcAft>
                <a:spcPts val="0"/>
              </a:spcAft>
              <a:buClr>
                <a:srgbClr val="5E5E5E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5"/>
          <p:cNvSpPr txBox="1">
            <a:spLocks noGrp="1"/>
          </p:cNvSpPr>
          <p:nvPr>
            <p:ph type="sldNum" idx="12"/>
          </p:nvPr>
        </p:nvSpPr>
        <p:spPr>
          <a:xfrm>
            <a:off x="11492084" y="6457950"/>
            <a:ext cx="306630" cy="24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24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82D8-A73E-B244-8A0E-5E5B4A23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D5402-58D2-C243-A734-E1302A7CE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C58D8-D536-7D47-B1A6-EC10AE1E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CADA2-D280-C248-B960-9F5FE2A3890F}" type="datetime1">
              <a:rPr lang="it-IT" smtClean="0"/>
              <a:t>13/08/2021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EC95B-B8FA-9943-8245-8DDC6F8D4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Fundamentos de Ciencia de Datos - Semestre 2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1D678-854F-1C47-889B-C8FD31A62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9B77-D416-704F-9B7D-4A7066E1B2E8}" type="slidenum">
              <a:rPr lang="en-IT" smtClean="0"/>
              <a:t>‹Nº›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9328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78F3-5B16-5A4D-8777-05CBFCA76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D9228-D1D9-2A48-B29D-088BFC33F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FBE9E-5C41-124B-8DBB-E26FFE991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44C6F-C578-1040-B231-6F763D1C5F48}" type="datetime1">
              <a:rPr lang="it-IT" smtClean="0"/>
              <a:t>13/08/2021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B4337-7123-354D-801D-BFFC514D8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Fundamentos de Ciencia de Datos - Semestre 2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2F76F-F6F8-D340-9764-1032CAFB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9B77-D416-704F-9B7D-4A7066E1B2E8}" type="slidenum">
              <a:rPr lang="en-IT" smtClean="0"/>
              <a:t>‹Nº›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76365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3AB5-8CC4-FC4E-885B-17B390A5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D74DE-2982-DB40-8A46-80CBFD9CD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5BF2F1-4B3F-9149-8D52-E43420366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E9767-53F1-B14E-9FB5-F7D6BB347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30D0-F296-F145-932D-DBA5BAFCDD77}" type="datetime1">
              <a:rPr lang="it-IT" smtClean="0"/>
              <a:t>13/08/2021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EB6D2-B6A8-4D4D-A5F9-B20692703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Fundamentos de Ciencia de Datos - Semestre 2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6C834-64DD-6946-9B6F-6D0EE05B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9B77-D416-704F-9B7D-4A7066E1B2E8}" type="slidenum">
              <a:rPr lang="en-IT" smtClean="0"/>
              <a:t>‹Nº›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0186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28EC9-C781-6C4C-ACEC-E5DF5A94A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F53CC-5983-1344-9DE2-1B734927F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DCCBB-C6D7-944F-90E6-5945630FE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8FE5D2-6964-4847-B6FD-CBF8BD0A8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A59357-3C03-F04A-8E66-441A98199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65DF0C-0034-8341-908D-774B9F069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C49BC-83ED-D546-97D9-2445EE3DEBAF}" type="datetime1">
              <a:rPr lang="it-IT" smtClean="0"/>
              <a:t>13/08/2021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9DD975-0D34-3343-9293-B14F4D137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Fundamentos de Ciencia de Datos - Semestre 2</a:t>
            </a:r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87D4DF-E040-5B40-ABDA-18E120572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9B77-D416-704F-9B7D-4A7066E1B2E8}" type="slidenum">
              <a:rPr lang="en-IT" smtClean="0"/>
              <a:t>‹Nº›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328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F6481-7B01-5B4D-BC19-AAB59C549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43840-1A05-2145-99F0-FAADADDF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37B2-EBF1-4D43-8457-C7C5BD714B75}" type="datetime1">
              <a:rPr lang="it-IT" smtClean="0"/>
              <a:t>13/08/2021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24429-B77A-8746-9806-64E115215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Fundamentos de Ciencia de Datos - Semestre 2</a:t>
            </a:r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3E168-6B97-384B-8C46-6CBB6A04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9B77-D416-704F-9B7D-4A7066E1B2E8}" type="slidenum">
              <a:rPr lang="en-IT" smtClean="0"/>
              <a:t>‹Nº›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03492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C684B-37F2-A144-83A1-9212AFD92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9DC3-483E-0E43-8412-036EFD4DFAD7}" type="datetime1">
              <a:rPr lang="it-IT" smtClean="0"/>
              <a:t>13/08/2021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77877C-0603-8749-873B-188E4E73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Fundamentos de Ciencia de Datos - Semestre 2</a:t>
            </a:r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57E37-DD06-0E40-B465-51BE3A533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9B77-D416-704F-9B7D-4A7066E1B2E8}" type="slidenum">
              <a:rPr lang="en-IT" smtClean="0"/>
              <a:t>‹Nº›</a:t>
            </a:fld>
            <a:endParaRPr lang="en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0C66B-71FD-254B-9B07-3AFC590FE9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86999" y="109330"/>
            <a:ext cx="1031576" cy="337930"/>
          </a:xfrm>
          <a:prstGeom prst="rect">
            <a:avLst/>
          </a:prstGeom>
        </p:spPr>
      </p:pic>
      <p:sp>
        <p:nvSpPr>
          <p:cNvPr id="6" name="Shape 1275">
            <a:extLst>
              <a:ext uri="{FF2B5EF4-FFF2-40B4-BE49-F238E27FC236}">
                <a16:creationId xmlns:a16="http://schemas.microsoft.com/office/drawing/2014/main" id="{191BBE84-D3C6-564A-9A74-96FF939956A4}"/>
              </a:ext>
            </a:extLst>
          </p:cNvPr>
          <p:cNvSpPr/>
          <p:nvPr userDrawn="1"/>
        </p:nvSpPr>
        <p:spPr>
          <a:xfrm>
            <a:off x="422013" y="174504"/>
            <a:ext cx="201805" cy="443101"/>
          </a:xfrm>
          <a:prstGeom prst="rect">
            <a:avLst/>
          </a:prstGeom>
          <a:solidFill>
            <a:srgbClr val="0DB3D3"/>
          </a:solidFill>
          <a:ln w="12700">
            <a:miter lim="400000"/>
          </a:ln>
        </p:spPr>
        <p:txBody>
          <a:bodyPr lIns="22860" rIns="2286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es-ES_tradnl" sz="2400">
              <a:solidFill>
                <a:srgbClr val="FF7B00"/>
              </a:solidFill>
              <a:latin typeface="TheSans SemiLight" panose="02000403000000000003" pitchFamily="2" charset="77"/>
            </a:endParaRPr>
          </a:p>
        </p:txBody>
      </p:sp>
      <p:sp>
        <p:nvSpPr>
          <p:cNvPr id="7" name="Rectángulo 1">
            <a:extLst>
              <a:ext uri="{FF2B5EF4-FFF2-40B4-BE49-F238E27FC236}">
                <a16:creationId xmlns:a16="http://schemas.microsoft.com/office/drawing/2014/main" id="{5A95A6B9-6333-D148-90BB-1CCCA2DD0A50}"/>
              </a:ext>
            </a:extLst>
          </p:cNvPr>
          <p:cNvSpPr/>
          <p:nvPr userDrawn="1"/>
        </p:nvSpPr>
        <p:spPr bwMode="auto">
          <a:xfrm>
            <a:off x="11898088" y="0"/>
            <a:ext cx="293915" cy="6858000"/>
          </a:xfrm>
          <a:prstGeom prst="rect">
            <a:avLst/>
          </a:prstGeom>
          <a:solidFill>
            <a:srgbClr val="1DAED8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5719" tIns="35719" rIns="35719" bIns="3571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s-CL" sz="2200">
              <a:solidFill>
                <a:srgbClr val="FFFFFF"/>
              </a:solidFill>
              <a:ea typeface="ＭＳ Ｐゴシック" charset="0"/>
              <a:cs typeface="Helvetica Neue Medium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49680B-865E-9E49-8C86-5288E2886FB7}"/>
              </a:ext>
            </a:extLst>
          </p:cNvPr>
          <p:cNvSpPr txBox="1"/>
          <p:nvPr userDrawn="1"/>
        </p:nvSpPr>
        <p:spPr>
          <a:xfrm rot="16200000">
            <a:off x="9796573" y="2736033"/>
            <a:ext cx="4513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0">
                <a:solidFill>
                  <a:schemeClr val="bg1"/>
                </a:solidFill>
                <a:latin typeface="Avenir Next" panose="020B0503020202020204" pitchFamily="34" charset="0"/>
              </a:rPr>
              <a:t>F </a:t>
            </a:r>
            <a:r>
              <a:rPr lang="en-IT" sz="1200" baseline="0">
                <a:solidFill>
                  <a:schemeClr val="bg1"/>
                </a:solidFill>
                <a:latin typeface="Avenir Next" panose="020B0503020202020204" pitchFamily="34" charset="0"/>
              </a:rPr>
              <a:t>a c u l t a d   d e   I n g e n </a:t>
            </a:r>
            <a:r>
              <a:rPr lang="en-GB" sz="1200" baseline="0">
                <a:solidFill>
                  <a:schemeClr val="bg1"/>
                </a:solidFill>
                <a:latin typeface="Avenir Next" panose="020B0503020202020204" pitchFamily="34" charset="0"/>
              </a:rPr>
              <a:t>i</a:t>
            </a:r>
            <a:r>
              <a:rPr lang="en-IT" sz="1200" baseline="0">
                <a:solidFill>
                  <a:schemeClr val="bg1"/>
                </a:solidFill>
                <a:latin typeface="Avenir Next" panose="020B0503020202020204" pitchFamily="34" charset="0"/>
              </a:rPr>
              <a:t> e r í a   </a:t>
            </a:r>
            <a:r>
              <a:rPr lang="en-GB" sz="1200" baseline="0">
                <a:solidFill>
                  <a:schemeClr val="bg1"/>
                </a:solidFill>
                <a:latin typeface="Avenir Next" panose="020B0503020202020204" pitchFamily="34" charset="0"/>
              </a:rPr>
              <a:t>y</a:t>
            </a:r>
            <a:r>
              <a:rPr lang="en-IT" sz="1200" baseline="0">
                <a:solidFill>
                  <a:schemeClr val="bg1"/>
                </a:solidFill>
                <a:latin typeface="Avenir Next" panose="020B0503020202020204" pitchFamily="34" charset="0"/>
              </a:rPr>
              <a:t>  C </a:t>
            </a:r>
            <a:r>
              <a:rPr lang="en-GB" sz="1200" baseline="0">
                <a:solidFill>
                  <a:schemeClr val="bg1"/>
                </a:solidFill>
                <a:latin typeface="Avenir Next" panose="020B0503020202020204" pitchFamily="34" charset="0"/>
              </a:rPr>
              <a:t>i</a:t>
            </a:r>
            <a:r>
              <a:rPr lang="en-IT" sz="1200" baseline="0">
                <a:solidFill>
                  <a:schemeClr val="bg1"/>
                </a:solidFill>
                <a:latin typeface="Avenir Next" panose="020B0503020202020204" pitchFamily="34" charset="0"/>
              </a:rPr>
              <a:t> e n c </a:t>
            </a:r>
            <a:r>
              <a:rPr lang="en-GB" sz="1200" baseline="0">
                <a:solidFill>
                  <a:schemeClr val="bg1"/>
                </a:solidFill>
                <a:latin typeface="Avenir Next" panose="020B0503020202020204" pitchFamily="34" charset="0"/>
              </a:rPr>
              <a:t>i</a:t>
            </a:r>
            <a:r>
              <a:rPr lang="en-IT" sz="1200" baseline="0">
                <a:solidFill>
                  <a:schemeClr val="bg1"/>
                </a:solidFill>
                <a:latin typeface="Avenir Next" panose="020B0503020202020204" pitchFamily="34" charset="0"/>
              </a:rPr>
              <a:t> a s   (FIC)</a:t>
            </a:r>
            <a:endParaRPr lang="en-IT" sz="140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06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C42C-8DFE-4143-9C9A-E916A89D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44D88-E464-DC40-9985-88B80E036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3F55D-2F5F-F442-9394-FB2BE2D77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DFEB2-D2D1-C047-8338-FAD448A93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0690-7AEA-9947-A3C6-2CFAF75356AE}" type="datetime1">
              <a:rPr lang="it-IT" smtClean="0"/>
              <a:t>13/08/2021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9AC02-D5E9-DF45-9FDD-96D399D5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Fundamentos de Ciencia de Datos - Semestre 2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615AE-495D-9442-95BF-0594A20DB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9B77-D416-704F-9B7D-4A7066E1B2E8}" type="slidenum">
              <a:rPr lang="en-IT" smtClean="0"/>
              <a:t>‹Nº›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49595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8CDD-0F10-CE49-84F5-8FD9662F7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5692E-EF47-0B40-99BB-7B9908829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259DC-72D6-B747-BA50-DEFAD7BA8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ABAF-46C8-8E40-91C7-CE66CCC0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20AD6-0370-C04A-A71A-28E85D6B3595}" type="datetime1">
              <a:rPr lang="it-IT" smtClean="0"/>
              <a:t>13/08/2021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D7BF8-DAEE-9C41-A6D7-0B71F0CFC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Fundamentos de Ciencia de Datos - Semestre 2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C0F65-4E2C-F44A-84A6-9A71F8C4F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9B77-D416-704F-9B7D-4A7066E1B2E8}" type="slidenum">
              <a:rPr lang="en-IT" smtClean="0"/>
              <a:t>‹Nº›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471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96D204-C589-3942-993D-FEDD54830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87" y="106708"/>
            <a:ext cx="9728413" cy="574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04658-121E-384F-BDDC-17DE04107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18" y="1252777"/>
            <a:ext cx="10729982" cy="4959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2E8C6-B214-9C4D-81C2-9B47062BAF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8EBDD-6177-5C49-A841-89302B5578F2}" type="datetime1">
              <a:rPr lang="it-IT" smtClean="0"/>
              <a:t>13/08/2021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25473-84C3-3E4A-8D5F-CDC8ED443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Fundamentos de Ciencia de Datos - Semestre 2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F7639-5F01-C348-9A57-446FE80C4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9B77-D416-704F-9B7D-4A7066E1B2E8}" type="slidenum">
              <a:rPr lang="en-IT" smtClean="0"/>
              <a:t>‹Nº›</a:t>
            </a:fld>
            <a:endParaRPr lang="en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8D51B-07F7-0B4E-A27E-CBB0748DF12A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86999" y="109330"/>
            <a:ext cx="1031576" cy="337930"/>
          </a:xfrm>
          <a:prstGeom prst="rect">
            <a:avLst/>
          </a:prstGeom>
        </p:spPr>
      </p:pic>
      <p:sp>
        <p:nvSpPr>
          <p:cNvPr id="8" name="Shape 1275">
            <a:extLst>
              <a:ext uri="{FF2B5EF4-FFF2-40B4-BE49-F238E27FC236}">
                <a16:creationId xmlns:a16="http://schemas.microsoft.com/office/drawing/2014/main" id="{757E3014-AF63-1841-AE47-14820269F32C}"/>
              </a:ext>
            </a:extLst>
          </p:cNvPr>
          <p:cNvSpPr/>
          <p:nvPr userDrawn="1"/>
        </p:nvSpPr>
        <p:spPr>
          <a:xfrm>
            <a:off x="422013" y="174504"/>
            <a:ext cx="201805" cy="443101"/>
          </a:xfrm>
          <a:prstGeom prst="rect">
            <a:avLst/>
          </a:prstGeom>
          <a:solidFill>
            <a:srgbClr val="0DB3D3"/>
          </a:solidFill>
          <a:ln w="12700">
            <a:miter lim="400000"/>
          </a:ln>
        </p:spPr>
        <p:txBody>
          <a:bodyPr lIns="22860" rIns="2286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es-ES_tradnl" sz="2400">
              <a:solidFill>
                <a:srgbClr val="FF7B00"/>
              </a:solidFill>
              <a:latin typeface="TheSans SemiLight" panose="02000403000000000003" pitchFamily="2" charset="77"/>
            </a:endParaRPr>
          </a:p>
        </p:txBody>
      </p:sp>
      <p:sp>
        <p:nvSpPr>
          <p:cNvPr id="9" name="Rectángulo 1">
            <a:extLst>
              <a:ext uri="{FF2B5EF4-FFF2-40B4-BE49-F238E27FC236}">
                <a16:creationId xmlns:a16="http://schemas.microsoft.com/office/drawing/2014/main" id="{DCF78A26-D2FD-F94D-9303-D9CA1001EF5D}"/>
              </a:ext>
            </a:extLst>
          </p:cNvPr>
          <p:cNvSpPr/>
          <p:nvPr userDrawn="1"/>
        </p:nvSpPr>
        <p:spPr bwMode="auto">
          <a:xfrm>
            <a:off x="11898088" y="0"/>
            <a:ext cx="293915" cy="6858000"/>
          </a:xfrm>
          <a:prstGeom prst="rect">
            <a:avLst/>
          </a:prstGeom>
          <a:solidFill>
            <a:srgbClr val="1DAED8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5719" tIns="35719" rIns="35719" bIns="3571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s-CL" sz="2200">
              <a:solidFill>
                <a:srgbClr val="FFFFFF"/>
              </a:solidFill>
              <a:ea typeface="ＭＳ Ｐゴシック" charset="0"/>
              <a:cs typeface="Helvetica Neue Medium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8A1D64-EC46-D64B-A3DB-8B50DA50290D}"/>
              </a:ext>
            </a:extLst>
          </p:cNvPr>
          <p:cNvSpPr txBox="1"/>
          <p:nvPr userDrawn="1"/>
        </p:nvSpPr>
        <p:spPr>
          <a:xfrm rot="16200000">
            <a:off x="9796573" y="2736033"/>
            <a:ext cx="4513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0">
                <a:solidFill>
                  <a:schemeClr val="bg1"/>
                </a:solidFill>
                <a:latin typeface="Avenir Next" panose="020B0503020202020204" pitchFamily="34" charset="0"/>
              </a:rPr>
              <a:t>F </a:t>
            </a:r>
            <a:r>
              <a:rPr lang="en-IT" sz="1200" baseline="0">
                <a:solidFill>
                  <a:schemeClr val="bg1"/>
                </a:solidFill>
                <a:latin typeface="Avenir Next" panose="020B0503020202020204" pitchFamily="34" charset="0"/>
              </a:rPr>
              <a:t>a c u l t a d   d e   I n g e n </a:t>
            </a:r>
            <a:r>
              <a:rPr lang="en-GB" sz="1200" baseline="0">
                <a:solidFill>
                  <a:schemeClr val="bg1"/>
                </a:solidFill>
                <a:latin typeface="Avenir Next" panose="020B0503020202020204" pitchFamily="34" charset="0"/>
              </a:rPr>
              <a:t>i</a:t>
            </a:r>
            <a:r>
              <a:rPr lang="en-IT" sz="1200" baseline="0">
                <a:solidFill>
                  <a:schemeClr val="bg1"/>
                </a:solidFill>
                <a:latin typeface="Avenir Next" panose="020B0503020202020204" pitchFamily="34" charset="0"/>
              </a:rPr>
              <a:t> e r í a   </a:t>
            </a:r>
            <a:r>
              <a:rPr lang="en-GB" sz="1200" baseline="0">
                <a:solidFill>
                  <a:schemeClr val="bg1"/>
                </a:solidFill>
                <a:latin typeface="Avenir Next" panose="020B0503020202020204" pitchFamily="34" charset="0"/>
              </a:rPr>
              <a:t>y</a:t>
            </a:r>
            <a:r>
              <a:rPr lang="en-IT" sz="1200" baseline="0">
                <a:solidFill>
                  <a:schemeClr val="bg1"/>
                </a:solidFill>
                <a:latin typeface="Avenir Next" panose="020B0503020202020204" pitchFamily="34" charset="0"/>
              </a:rPr>
              <a:t>  C </a:t>
            </a:r>
            <a:r>
              <a:rPr lang="en-GB" sz="1200" baseline="0">
                <a:solidFill>
                  <a:schemeClr val="bg1"/>
                </a:solidFill>
                <a:latin typeface="Avenir Next" panose="020B0503020202020204" pitchFamily="34" charset="0"/>
              </a:rPr>
              <a:t>i</a:t>
            </a:r>
            <a:r>
              <a:rPr lang="en-IT" sz="1200" baseline="0">
                <a:solidFill>
                  <a:schemeClr val="bg1"/>
                </a:solidFill>
                <a:latin typeface="Avenir Next" panose="020B0503020202020204" pitchFamily="34" charset="0"/>
              </a:rPr>
              <a:t> e n c </a:t>
            </a:r>
            <a:r>
              <a:rPr lang="en-GB" sz="1200" baseline="0">
                <a:solidFill>
                  <a:schemeClr val="bg1"/>
                </a:solidFill>
                <a:latin typeface="Avenir Next" panose="020B0503020202020204" pitchFamily="34" charset="0"/>
              </a:rPr>
              <a:t>i</a:t>
            </a:r>
            <a:r>
              <a:rPr lang="en-IT" sz="1200" baseline="0">
                <a:solidFill>
                  <a:schemeClr val="bg1"/>
                </a:solidFill>
                <a:latin typeface="Avenir Next" panose="020B0503020202020204" pitchFamily="34" charset="0"/>
              </a:rPr>
              <a:t> a s   (FIC)</a:t>
            </a:r>
            <a:endParaRPr lang="en-IT" sz="140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82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5" r:id="rId13"/>
  </p:sldLayoutIdLst>
  <p:hf hdr="0"/>
  <p:txStyles>
    <p:titleStyle>
      <a:lvl1pPr marL="0" algn="l" defTabSz="914217" rtl="0" eaLnBrk="1" latinLnBrk="0" hangingPunct="1">
        <a:lnSpc>
          <a:spcPct val="90000"/>
        </a:lnSpc>
        <a:spcBef>
          <a:spcPct val="0"/>
        </a:spcBef>
        <a:buNone/>
        <a:defRPr lang="en-IT" sz="3000" b="1" kern="1200" dirty="0">
          <a:solidFill>
            <a:srgbClr val="0CB3D3"/>
          </a:solidFill>
          <a:latin typeface="Calibri" panose="020F0502020204030204" pitchFamily="34" charset="0"/>
          <a:ea typeface="+mj-ea"/>
          <a:cs typeface="Calibri" panose="020F0502020204030204" pitchFamily="34" charset="0"/>
          <a:sym typeface="Rockwell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4000" b="1" kern="1200" spc="20" dirty="0" smtClean="0">
          <a:solidFill>
            <a:srgbClr val="3984A3"/>
          </a:solidFill>
          <a:latin typeface="Calibri" panose="020F0502020204030204" pitchFamily="34" charset="0"/>
          <a:ea typeface="+mn-ea"/>
          <a:cs typeface="Calibri" panose="020F0502020204030204" pitchFamily="34" charset="0"/>
          <a:sym typeface="Rockwell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3200" b="1" kern="1200" spc="20" dirty="0" smtClean="0">
          <a:solidFill>
            <a:srgbClr val="3984A3"/>
          </a:solidFill>
          <a:latin typeface="Calibri" panose="020F0502020204030204" pitchFamily="34" charset="0"/>
          <a:ea typeface="+mn-ea"/>
          <a:cs typeface="Calibri" panose="020F0502020204030204" pitchFamily="34" charset="0"/>
          <a:sym typeface="Rockwell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2800" b="1" kern="1200" spc="20" dirty="0" smtClean="0">
          <a:solidFill>
            <a:srgbClr val="3984A3"/>
          </a:solidFill>
          <a:latin typeface="Calibri" panose="020F0502020204030204" pitchFamily="34" charset="0"/>
          <a:ea typeface="+mn-ea"/>
          <a:cs typeface="Calibri" panose="020F0502020204030204" pitchFamily="34" charset="0"/>
          <a:sym typeface="Rockwell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2400" b="1" kern="1200" spc="20" dirty="0" smtClean="0">
          <a:solidFill>
            <a:srgbClr val="3984A3"/>
          </a:solidFill>
          <a:latin typeface="Calibri" panose="020F0502020204030204" pitchFamily="34" charset="0"/>
          <a:ea typeface="+mn-ea"/>
          <a:cs typeface="Calibri" panose="020F0502020204030204" pitchFamily="34" charset="0"/>
          <a:sym typeface="Rockwell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IT" sz="1800" b="1" kern="1200" spc="20" dirty="0" smtClean="0">
          <a:solidFill>
            <a:srgbClr val="3984A3"/>
          </a:solidFill>
          <a:latin typeface="Calibri" panose="020F0502020204030204" pitchFamily="34" charset="0"/>
          <a:ea typeface="+mn-ea"/>
          <a:cs typeface="Calibri" panose="020F0502020204030204" pitchFamily="34" charset="0"/>
          <a:sym typeface="Rockwel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gonzalo.anriquez@edu.uai.cl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"/>
          <p:cNvSpPr txBox="1"/>
          <p:nvPr/>
        </p:nvSpPr>
        <p:spPr>
          <a:xfrm>
            <a:off x="1924049" y="1631579"/>
            <a:ext cx="8343902" cy="222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20" rIns="45720" bIns="45720" anchor="b" anchorCtr="0">
            <a:no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s-ES_tradnl" sz="396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Fundamentos de </a:t>
            </a:r>
            <a:r>
              <a:rPr lang="es-ES_tradnl" sz="3960">
                <a:latin typeface="Helvetica Neue Light"/>
                <a:ea typeface="Helvetica Neue Light"/>
                <a:cs typeface="Helvetica Neue Light"/>
                <a:sym typeface="Helvetica Neue Light"/>
              </a:rPr>
              <a:t>C</a:t>
            </a:r>
            <a:r>
              <a:rPr lang="es-ES_tradnl" sz="396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iencias de </a:t>
            </a:r>
            <a:r>
              <a:rPr lang="es-ES_tradnl" sz="3960">
                <a:latin typeface="Helvetica Neue Light"/>
                <a:ea typeface="Helvetica Neue Light"/>
                <a:cs typeface="Helvetica Neue Light"/>
                <a:sym typeface="Helvetica Neue Light"/>
              </a:rPr>
              <a:t>D</a:t>
            </a:r>
            <a:r>
              <a:rPr lang="es-ES_tradnl" sz="396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atos</a:t>
            </a:r>
            <a:endParaRPr lang="es-ES_tradnl" sz="1620"/>
          </a:p>
          <a:p>
            <a:pPr>
              <a:buClr>
                <a:srgbClr val="000000"/>
              </a:buClr>
              <a:buSzPts val="3200"/>
            </a:pPr>
            <a:r>
              <a:rPr lang="es-ES_tradnl" sz="2850">
                <a:solidFill>
                  <a:srgbClr val="000000"/>
                </a:solidFill>
                <a:latin typeface="Helvetica Neue Light"/>
                <a:sym typeface="Helvetica Neue Light"/>
              </a:rPr>
              <a:t>Introducción</a:t>
            </a:r>
            <a:endParaRPr lang="es-ES_tradnl" sz="1600">
              <a:cs typeface="Calibri"/>
            </a:endParaRPr>
          </a:p>
        </p:txBody>
      </p:sp>
      <p:sp>
        <p:nvSpPr>
          <p:cNvPr id="155" name="Google Shape;155;p1"/>
          <p:cNvSpPr txBox="1"/>
          <p:nvPr/>
        </p:nvSpPr>
        <p:spPr>
          <a:xfrm>
            <a:off x="2038349" y="4028923"/>
            <a:ext cx="8343902" cy="248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20" rIns="45720" bIns="45720" anchor="t" anchorCtr="0">
            <a:noAutofit/>
          </a:bodyPr>
          <a:lstStyle/>
          <a:p>
            <a:pPr>
              <a:buClr>
                <a:srgbClr val="5E5E5E"/>
              </a:buClr>
              <a:buSzPts val="2200"/>
            </a:pPr>
            <a:br>
              <a:rPr lang="es-ES_tradnl" sz="198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s-ES_tradnl" sz="198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s-ES_tradnl" sz="198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s-ES_tradnl" sz="162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EDD1E4-4138-EE49-88B9-1BCCCAD3B5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34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505C-FDB1-984C-ADE7-AE3366BCD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CIENCIA DE DATOS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A74BC-428B-8048-9E8F-5272F4C0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2F9F0-81A5-6E4E-A75A-DE4D05059446}" type="datetime1">
              <a:rPr lang="it-IT" smtClean="0"/>
              <a:t>13/08/2021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43F48-6788-1444-A343-91BC2952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Fundamentos de Ciencia de Datos - Semestre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24949-80C7-A940-8E7B-50A7C0683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9B77-D416-704F-9B7D-4A7066E1B2E8}" type="slidenum">
              <a:rPr lang="es-ES_tradnl" smtClean="0"/>
              <a:t>10</a:t>
            </a:fld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FA7B5C4-8E96-440C-81DC-9743E6A25EDD}"/>
              </a:ext>
            </a:extLst>
          </p:cNvPr>
          <p:cNvSpPr txBox="1"/>
          <p:nvPr/>
        </p:nvSpPr>
        <p:spPr>
          <a:xfrm>
            <a:off x="493138" y="2157970"/>
            <a:ext cx="503215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800" dirty="0"/>
              <a:t>¿A qué hace referencia el término </a:t>
            </a:r>
            <a:r>
              <a:rPr lang="es-MX" sz="1800" b="1" dirty="0">
                <a:latin typeface="Helvetica"/>
                <a:ea typeface="Helvetica"/>
                <a:cs typeface="Helvetica"/>
                <a:sym typeface="Helvetica"/>
              </a:rPr>
              <a:t>Big Data</a:t>
            </a:r>
            <a:r>
              <a:rPr lang="es-MX" sz="1800" dirty="0"/>
              <a:t>?</a:t>
            </a:r>
          </a:p>
          <a:p>
            <a:pPr algn="just"/>
            <a:endParaRPr lang="es-MX" sz="1800" dirty="0"/>
          </a:p>
          <a:p>
            <a:pPr algn="just"/>
            <a:r>
              <a:rPr lang="es-MX" sz="1800" dirty="0"/>
              <a:t>Hace referencia al campo que se dedica a analizar y procesar </a:t>
            </a:r>
            <a:r>
              <a:rPr lang="es-MX" sz="1800" i="1" dirty="0" err="1">
                <a:latin typeface="Helvetica"/>
                <a:ea typeface="Helvetica"/>
                <a:cs typeface="Helvetica"/>
                <a:sym typeface="Helvetica"/>
              </a:rPr>
              <a:t>datasets</a:t>
            </a:r>
            <a:r>
              <a:rPr lang="es-MX" sz="1800" dirty="0"/>
              <a:t> que son muy grandes para ser trabajados con las técnicas clásicas de manejo de datos</a:t>
            </a:r>
          </a:p>
          <a:p>
            <a:pPr algn="just"/>
            <a:endParaRPr lang="es-MX" sz="1800" dirty="0"/>
          </a:p>
          <a:p>
            <a:pPr algn="just"/>
            <a:r>
              <a:rPr lang="es-MX" sz="1800" dirty="0"/>
              <a:t>Por ejemplo, puede pasar que los datos </a:t>
            </a:r>
            <a:r>
              <a:rPr lang="es-MX" sz="1800" b="1" dirty="0">
                <a:latin typeface="Helvetica"/>
                <a:ea typeface="Helvetica"/>
                <a:cs typeface="Helvetica"/>
                <a:sym typeface="Helvetica"/>
              </a:rPr>
              <a:t>no alcancen a ser almacenados en un solo computador</a:t>
            </a:r>
          </a:p>
        </p:txBody>
      </p:sp>
      <p:pic>
        <p:nvPicPr>
          <p:cNvPr id="14" name="Picture 2" descr="Big Data - What is Big Data - 3 Vs of Big Data - Volume, Velocity and  Variety - Day 2 of 21 - SQL Authority with Pinal Dave">
            <a:extLst>
              <a:ext uri="{FF2B5EF4-FFF2-40B4-BE49-F238E27FC236}">
                <a16:creationId xmlns:a16="http://schemas.microsoft.com/office/drawing/2014/main" id="{7261ABD1-A653-4A03-8DA9-C8DDC0964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704" y="583384"/>
            <a:ext cx="3848896" cy="310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8115B20-5D83-420A-8103-47F09C007684}"/>
              </a:ext>
            </a:extLst>
          </p:cNvPr>
          <p:cNvSpPr txBox="1"/>
          <p:nvPr/>
        </p:nvSpPr>
        <p:spPr>
          <a:xfrm>
            <a:off x="6900651" y="3859153"/>
            <a:ext cx="39212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A las 3 dimensiones anteriores se han agregado: </a:t>
            </a:r>
          </a:p>
          <a:p>
            <a:r>
              <a:rPr lang="es-CL" dirty="0"/>
              <a:t>- Variabilidad</a:t>
            </a:r>
          </a:p>
          <a:p>
            <a:r>
              <a:rPr lang="es-CL" dirty="0"/>
              <a:t>- Veracidad</a:t>
            </a:r>
          </a:p>
          <a:p>
            <a:r>
              <a:rPr lang="es-CL" dirty="0"/>
              <a:t>- Validez</a:t>
            </a:r>
          </a:p>
          <a:p>
            <a:r>
              <a:rPr lang="es-CL" dirty="0"/>
              <a:t>- Vulnerabilidad</a:t>
            </a:r>
          </a:p>
          <a:p>
            <a:r>
              <a:rPr lang="es-CL" dirty="0"/>
              <a:t>- Volatilidad</a:t>
            </a:r>
          </a:p>
          <a:p>
            <a:r>
              <a:rPr lang="es-CL" dirty="0"/>
              <a:t>- Visualización</a:t>
            </a:r>
          </a:p>
          <a:p>
            <a:r>
              <a:rPr lang="es-CL" dirty="0"/>
              <a:t>- Valor</a:t>
            </a:r>
          </a:p>
        </p:txBody>
      </p:sp>
    </p:spTree>
    <p:extLst>
      <p:ext uri="{BB962C8B-B14F-4D97-AF65-F5344CB8AC3E}">
        <p14:creationId xmlns:p14="http://schemas.microsoft.com/office/powerpoint/2010/main" val="3987736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8D84292-D98C-1447-A25D-54710D9FE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01" y="1403933"/>
            <a:ext cx="5036838" cy="4242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9505C-FDB1-984C-ADE7-AE3366BCD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CIENCIA DE DATOS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A74BC-428B-8048-9E8F-5272F4C0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2F9F0-81A5-6E4E-A75A-DE4D05059446}" type="datetime1">
              <a:rPr lang="it-IT" smtClean="0"/>
              <a:t>13/08/2021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43F48-6788-1444-A343-91BC2952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Fundamentos de Ciencia de Datos - Semestre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24949-80C7-A940-8E7B-50A7C0683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9B77-D416-704F-9B7D-4A7066E1B2E8}" type="slidenum">
              <a:rPr lang="es-ES_tradnl" smtClean="0"/>
              <a:t>11</a:t>
            </a:fld>
            <a:endParaRPr lang="es-ES_trad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354E1C-CD8C-CB45-B6CE-125EC9740A06}"/>
              </a:ext>
            </a:extLst>
          </p:cNvPr>
          <p:cNvSpPr txBox="1"/>
          <p:nvPr/>
        </p:nvSpPr>
        <p:spPr>
          <a:xfrm>
            <a:off x="398079" y="1401580"/>
            <a:ext cx="61208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/>
              <a:t>La ciencia de datos busca extraer  información significativa de los datos para extraer valor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/>
              <a:t>Es multidisciplinaria que requiere 3 habilidades principales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C79A8F-7144-4A2E-A16F-0337777E6F94}"/>
              </a:ext>
            </a:extLst>
          </p:cNvPr>
          <p:cNvSpPr txBox="1"/>
          <p:nvPr/>
        </p:nvSpPr>
        <p:spPr>
          <a:xfrm>
            <a:off x="60395" y="4062583"/>
            <a:ext cx="753347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400" dirty="0"/>
              <a:t>Matemáticas, estadística, probabilidad, </a:t>
            </a:r>
          </a:p>
          <a:p>
            <a:pPr lvl="1"/>
            <a:r>
              <a:rPr lang="es-ES_tradnl" sz="2400" dirty="0"/>
              <a:t>álgebra y cálculo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400" dirty="0"/>
              <a:t>Programación y bases de datos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sz="2400" dirty="0"/>
              <a:t>Conocimiento del negocio y resolución de problemas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5716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0"/>
          <p:cNvSpPr txBox="1">
            <a:spLocks noGrp="1"/>
          </p:cNvSpPr>
          <p:nvPr>
            <p:ph type="title"/>
          </p:nvPr>
        </p:nvSpPr>
        <p:spPr>
          <a:xfrm>
            <a:off x="812984" y="-7473"/>
            <a:ext cx="8343900" cy="73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20" tIns="45720" rIns="45720" bIns="45720" rtlCol="0" anchor="b" anchorCtr="0">
            <a:noAutofit/>
          </a:bodyPr>
          <a:lstStyle/>
          <a:p>
            <a:pPr>
              <a:buSzPts val="3200"/>
            </a:pPr>
            <a:r>
              <a:rPr lang="es-ES_tradnl"/>
              <a:t>Modelo CRISP de Minería de Datos</a:t>
            </a:r>
          </a:p>
        </p:txBody>
      </p:sp>
      <p:pic>
        <p:nvPicPr>
          <p:cNvPr id="296" name="Google Shape;296;p20" descr="Fig-2-Fases-del-proceso-de-CRISP-DM-Adaptado-de-10.jp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153" y="986860"/>
            <a:ext cx="5629414" cy="549071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0"/>
          <p:cNvSpPr/>
          <p:nvPr/>
        </p:nvSpPr>
        <p:spPr>
          <a:xfrm>
            <a:off x="3604007" y="3677633"/>
            <a:ext cx="1360868" cy="832018"/>
          </a:xfrm>
          <a:prstGeom prst="ellipse">
            <a:avLst/>
          </a:prstGeom>
          <a:noFill/>
          <a:ln w="76200" cap="flat" cmpd="sng">
            <a:solidFill>
              <a:srgbClr val="D1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20" tIns="45720" rIns="45720" bIns="4572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endParaRPr sz="252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8" name="Google Shape;298;p20"/>
          <p:cNvSpPr/>
          <p:nvPr/>
        </p:nvSpPr>
        <p:spPr>
          <a:xfrm>
            <a:off x="2075033" y="5053867"/>
            <a:ext cx="1360868" cy="832019"/>
          </a:xfrm>
          <a:prstGeom prst="ellipse">
            <a:avLst/>
          </a:prstGeom>
          <a:noFill/>
          <a:ln w="76200" cap="flat" cmpd="sng">
            <a:solidFill>
              <a:srgbClr val="D1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20" tIns="45720" rIns="45720" bIns="4572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endParaRPr sz="252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9" name="Google Shape;299;p20"/>
          <p:cNvSpPr/>
          <p:nvPr/>
        </p:nvSpPr>
        <p:spPr>
          <a:xfrm>
            <a:off x="3192527" y="1684351"/>
            <a:ext cx="1360868" cy="832018"/>
          </a:xfrm>
          <a:prstGeom prst="ellipse">
            <a:avLst/>
          </a:prstGeom>
          <a:noFill/>
          <a:ln w="76200" cap="flat" cmpd="sng">
            <a:solidFill>
              <a:srgbClr val="D1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20" tIns="45720" rIns="45720" bIns="4572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endParaRPr sz="252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20"/>
          <p:cNvSpPr/>
          <p:nvPr/>
        </p:nvSpPr>
        <p:spPr>
          <a:xfrm>
            <a:off x="3604007" y="2671793"/>
            <a:ext cx="1360868" cy="832018"/>
          </a:xfrm>
          <a:prstGeom prst="ellipse">
            <a:avLst/>
          </a:prstGeom>
          <a:noFill/>
          <a:ln w="76200" cap="flat" cmpd="sng">
            <a:solidFill>
              <a:srgbClr val="D1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45720" tIns="45720" rIns="45720" bIns="4572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endParaRPr sz="252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18F758-DDEE-0D4B-9072-D68A736D08F9}"/>
              </a:ext>
            </a:extLst>
          </p:cNvPr>
          <p:cNvSpPr txBox="1"/>
          <p:nvPr/>
        </p:nvSpPr>
        <p:spPr>
          <a:xfrm>
            <a:off x="466142" y="6477573"/>
            <a:ext cx="64732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050"/>
              <a:t>Fuente: </a:t>
            </a:r>
            <a:r>
              <a:rPr lang="en-GB" sz="1050"/>
              <a:t>Shearer C., The CRISP-DM model: the new blueprint for data mining, J Data Warehousing (2000); 5:13—22.</a:t>
            </a:r>
            <a:endParaRPr lang="en-IT" sz="10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5B249-6BC9-C244-B4FD-5B4722059F5A}"/>
              </a:ext>
            </a:extLst>
          </p:cNvPr>
          <p:cNvSpPr txBox="1"/>
          <p:nvPr/>
        </p:nvSpPr>
        <p:spPr>
          <a:xfrm>
            <a:off x="5620261" y="1191778"/>
            <a:ext cx="61460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/>
              <a:t>Fase I. Comprensión del Negocio</a:t>
            </a:r>
            <a:r>
              <a:rPr lang="es-ES_tradnl"/>
              <a:t>: comprensión de cómo opera el negocio, y se definen los objetivos de proyecto. </a:t>
            </a:r>
          </a:p>
          <a:p>
            <a:r>
              <a:rPr lang="es-ES_tradnl" b="1"/>
              <a:t>Fase II. Comprender Datos</a:t>
            </a:r>
            <a:r>
              <a:rPr lang="es-ES_tradnl"/>
              <a:t>: colección y familiarización de datos, problemas de calidad, descubrir conocimiento preliminar sobre los datos.</a:t>
            </a:r>
          </a:p>
          <a:p>
            <a:r>
              <a:rPr lang="es-ES_tradnl" b="1"/>
              <a:t>Fase III. Preparar Datos</a:t>
            </a:r>
            <a:r>
              <a:rPr lang="es-ES_tradnl"/>
              <a:t>: las actividades para construir el conjunto final de datos a partir de los datos en iniciales (selección de atributos, transformación y la limpieza de datos)</a:t>
            </a:r>
          </a:p>
          <a:p>
            <a:r>
              <a:rPr lang="es-ES_tradnl" b="1"/>
              <a:t>Fase IV. Modelar</a:t>
            </a:r>
            <a:r>
              <a:rPr lang="es-ES_tradnl"/>
              <a:t>: seleccionar y aplicar técnicas de modelado que sean pertinentes al problema, calibrando sus parámetros a valores óptimos. Normalmente se acaba volviendo a la fase de preparación de datos.</a:t>
            </a:r>
          </a:p>
          <a:p>
            <a:r>
              <a:rPr lang="es-ES_tradnl" b="1"/>
              <a:t>Fase V. Evaluación</a:t>
            </a:r>
            <a:r>
              <a:rPr lang="es-ES_tradnl"/>
              <a:t>: para los varios modelos de buena calidad desarrollados, se evalúa el modelo obtenido con los objetivos de negocio, el esfuerzo y aspectos organizacionales.</a:t>
            </a:r>
          </a:p>
          <a:p>
            <a:r>
              <a:rPr lang="es-ES_tradnl" b="1"/>
              <a:t>Fase VI. Implementación</a:t>
            </a:r>
            <a:r>
              <a:rPr lang="es-ES_tradnl"/>
              <a:t>: puede ser: (a) generación de un informe; o (b) realización periódica y automatizada de un proceso de análisis de datos en la organización.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24FFE-509D-4C48-87EB-49F4AF88B4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0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95;p20">
            <a:extLst>
              <a:ext uri="{FF2B5EF4-FFF2-40B4-BE49-F238E27FC236}">
                <a16:creationId xmlns:a16="http://schemas.microsoft.com/office/drawing/2014/main" id="{0E972D71-EDCE-6642-AD76-3C30C95F627A}"/>
              </a:ext>
            </a:extLst>
          </p:cNvPr>
          <p:cNvSpPr txBox="1">
            <a:spLocks/>
          </p:cNvSpPr>
          <p:nvPr/>
        </p:nvSpPr>
        <p:spPr>
          <a:xfrm>
            <a:off x="874704" y="-73828"/>
            <a:ext cx="8343900" cy="73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20" tIns="45720" rIns="45720" bIns="45720" rtlCol="0" anchor="b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T" sz="3000" b="1" kern="1200" dirty="0">
                <a:solidFill>
                  <a:srgbClr val="0CB3D3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Rockwell"/>
              </a:defRPr>
            </a:lvl1pPr>
          </a:lstStyle>
          <a:p>
            <a:pPr>
              <a:buSzPts val="3200"/>
            </a:pPr>
            <a:r>
              <a:rPr lang="es-ES_tradnl"/>
              <a:t>Aplicando desde lo básico a lo complejo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AB154-74F5-6F47-802C-F7D9EC7EA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213F-0FD7-714B-8D6D-17ACB96897FF}" type="datetime1">
              <a:rPr lang="it-IT" smtClean="0"/>
              <a:t>13/08/2021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13690-278D-7848-9865-8D70749D5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Fundamentos de Ciencia de Datos - Semestre 2</a:t>
            </a:r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DB9C6-E5F1-B945-8258-A1483A49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9B77-D416-704F-9B7D-4A7066E1B2E8}" type="slidenum">
              <a:rPr lang="en-IT" smtClean="0"/>
              <a:t>13</a:t>
            </a:fld>
            <a:endParaRPr lang="en-IT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D6A359-1DE5-8846-B4EC-09E17392A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857" y="831850"/>
            <a:ext cx="92710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67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0252A4B-5FC5-AD48-A7A9-C8A832C24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87" y="106707"/>
            <a:ext cx="9728413" cy="878819"/>
          </a:xfrm>
        </p:spPr>
        <p:txBody>
          <a:bodyPr/>
          <a:lstStyle/>
          <a:p>
            <a:r>
              <a:rPr lang="en-IT" dirty="0"/>
              <a:t>ALGUNAS APLICACIONES</a:t>
            </a:r>
            <a:br>
              <a:rPr lang="en-IT" dirty="0"/>
            </a:br>
            <a:r>
              <a:rPr lang="en-IT" b="0" dirty="0"/>
              <a:t>Abandono de clientes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97B50-BF3C-524A-929B-7327F64B8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42" name="Picture 2" descr="8 trucos para reducir la tasa de rotación de clientes según empresas SaaS">
            <a:extLst>
              <a:ext uri="{FF2B5EF4-FFF2-40B4-BE49-F238E27FC236}">
                <a16:creationId xmlns:a16="http://schemas.microsoft.com/office/drawing/2014/main" id="{ADA7C7C0-AC77-3140-9F5F-5234BF9AD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6" y="1188938"/>
            <a:ext cx="4991100" cy="32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2FDFEC-6BFC-374E-A9C7-0363A2867309}"/>
              </a:ext>
            </a:extLst>
          </p:cNvPr>
          <p:cNvSpPr txBox="1"/>
          <p:nvPr/>
        </p:nvSpPr>
        <p:spPr>
          <a:xfrm>
            <a:off x="5737123" y="1188938"/>
            <a:ext cx="60812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/>
              <a:t>El abandono de clientes puede darse por muchas razones y el análisis de cada una de ellas ayuda a construir estrategias de retención efectivas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/>
              <a:t>El análisis del </a:t>
            </a:r>
            <a:r>
              <a:rPr lang="es-ES_tradnl" i="1" dirty="0" err="1"/>
              <a:t>churn</a:t>
            </a:r>
            <a:r>
              <a:rPr lang="es-ES_tradnl" dirty="0"/>
              <a:t> (o tasa de abandono de clientes) y gestionarlo desde una perspectiva rentable.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/>
              <a:t>La adquisición de un cliente nuevo cuesta entre 5 y 25 veces más que retener a un cliente existente, por lo que es crucial para cualquier empresa reducir su </a:t>
            </a:r>
            <a:r>
              <a:rPr lang="es-ES_tradnl" dirty="0" err="1"/>
              <a:t>churn</a:t>
            </a:r>
            <a:r>
              <a:rPr lang="es-ES_tradnl" dirty="0"/>
              <a:t> antes de seguir cualquier otra estrategia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95394A-B0B6-B841-B153-968DCC4886DE}"/>
              </a:ext>
            </a:extLst>
          </p:cNvPr>
          <p:cNvSpPr txBox="1"/>
          <p:nvPr/>
        </p:nvSpPr>
        <p:spPr>
          <a:xfrm>
            <a:off x="6022062" y="3696923"/>
            <a:ext cx="44935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100"/>
              <a:t>Fuente: </a:t>
            </a:r>
            <a:r>
              <a:rPr lang="en-GB" sz="1100"/>
              <a:t>https://</a:t>
            </a:r>
            <a:r>
              <a:rPr lang="en-GB" sz="1100" err="1"/>
              <a:t>hbr.org</a:t>
            </a:r>
            <a:r>
              <a:rPr lang="en-GB" sz="1100"/>
              <a:t>/2014/10/the-value-of-keeping-the-right-customers</a:t>
            </a:r>
            <a:endParaRPr lang="en-IT" sz="11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4380C-26DF-3E4A-BA79-40750B2373A4}"/>
              </a:ext>
            </a:extLst>
          </p:cNvPr>
          <p:cNvSpPr txBox="1"/>
          <p:nvPr/>
        </p:nvSpPr>
        <p:spPr>
          <a:xfrm>
            <a:off x="345871" y="4694750"/>
            <a:ext cx="6081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Identificar las variables que definen el comportamiento y las preferencias de los clientes, y predecir las probabilidades de abandono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Luego, dado un determinado cliente, y sus características, evaluar la posibilidad de fuga o abandono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6EBE29-073A-3F43-ABD4-DFDA6EC4F8BA}"/>
              </a:ext>
            </a:extLst>
          </p:cNvPr>
          <p:cNvGrpSpPr/>
          <p:nvPr/>
        </p:nvGrpSpPr>
        <p:grpSpPr>
          <a:xfrm>
            <a:off x="7143136" y="3980398"/>
            <a:ext cx="3688324" cy="2375952"/>
            <a:chOff x="6827276" y="4171499"/>
            <a:chExt cx="3688324" cy="23759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6D7F87-9010-0643-A5DF-1CE776E1D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7276" y="4171499"/>
              <a:ext cx="3495163" cy="237595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046802-3A6C-804D-9E49-E69CDCEA4FB9}"/>
                </a:ext>
              </a:extLst>
            </p:cNvPr>
            <p:cNvSpPr/>
            <p:nvPr/>
          </p:nvSpPr>
          <p:spPr>
            <a:xfrm>
              <a:off x="9822426" y="4171499"/>
              <a:ext cx="693174" cy="1403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886C0F1-E519-4147-8E10-DBDEBB9DC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C01A-5EED-4646-939A-DEBA9E5549D4}" type="datetime1">
              <a:rPr lang="it-IT" smtClean="0"/>
              <a:t>13/08/2021</a:t>
            </a:fld>
            <a:endParaRPr lang="en-IT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AEE23CA-8018-BE47-B916-0AADB276B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Fundamentos de Ciencia de Datos - Semestre 2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02869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0252A4B-5FC5-AD48-A7A9-C8A832C24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87" y="106707"/>
            <a:ext cx="9728413" cy="878819"/>
          </a:xfrm>
        </p:spPr>
        <p:txBody>
          <a:bodyPr/>
          <a:lstStyle/>
          <a:p>
            <a:r>
              <a:rPr lang="es-ES_tradnl"/>
              <a:t>ALGUNAS APLICACIONES</a:t>
            </a:r>
            <a:br>
              <a:rPr lang="es-ES_tradnl"/>
            </a:br>
            <a:r>
              <a:rPr lang="es-ES_tradnl" b="0"/>
              <a:t>Optimizar la cadena de suministro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97B50-BF3C-524A-929B-7327F64B8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ES_tradnl" smtClean="0"/>
              <a:pPr/>
              <a:t>15</a:t>
            </a:fld>
            <a:endParaRPr lang="es-ES_tradnl"/>
          </a:p>
        </p:txBody>
      </p:sp>
      <p:pic>
        <p:nvPicPr>
          <p:cNvPr id="16386" name="Picture 2" descr="Aplicaciones de Machine Learning en el Transporte y la Logística - Penta  Analytics">
            <a:extLst>
              <a:ext uri="{FF2B5EF4-FFF2-40B4-BE49-F238E27FC236}">
                <a16:creationId xmlns:a16="http://schemas.microsoft.com/office/drawing/2014/main" id="{FD8A9B16-0B1F-464C-9E40-D54CC9CFB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98" y="1524638"/>
            <a:ext cx="37973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E36619-DA52-E347-8815-5E8196F9C58B}"/>
              </a:ext>
            </a:extLst>
          </p:cNvPr>
          <p:cNvSpPr txBox="1"/>
          <p:nvPr/>
        </p:nvSpPr>
        <p:spPr>
          <a:xfrm>
            <a:off x="4586748" y="1628292"/>
            <a:ext cx="70507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/>
              <a:t>El transporte y la logística son hoy en día una ventaja competitiva, desde la previsión de las demandas hasta el ciclo completo de la cadena de suministro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/>
              <a:t>Permite adelantarse a las necesidades y predecir tendencias que logre optimizar los ciclos de producción y transporte a fin de ser más eficientes y lograr mejor calidad en los servicios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784ABB-9A53-3D42-B4C2-9FFBD6BE7007}"/>
              </a:ext>
            </a:extLst>
          </p:cNvPr>
          <p:cNvSpPr txBox="1"/>
          <p:nvPr/>
        </p:nvSpPr>
        <p:spPr>
          <a:xfrm>
            <a:off x="554498" y="3953589"/>
            <a:ext cx="110830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sz="1600" dirty="0"/>
              <a:t>Pronóstico de la Demanda: se realizar un agrupamiento de productos según la dinámica de la demanda, se define modelos para cada grupo y se ajusta parámetros para cada caso en particular. 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/>
              <a:t>Optimización de Flota: el modelo analítico define la dotación “¿cuántos vehículos son necesarios?” y asignación “¿cómo lo distribuimos?”. Se ha logrado una disminución de 20% en costos de operación. 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/>
              <a:t>Gestión de Rutas: se asigna cartera de clientes y rutas de visitas según distancia, valor del cliente &amp; concentración de la venta.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/>
              <a:t>Mantenimiento Predictivo: se evalúa patrones de falla, características de máquinas &amp; operarios, costos de reparación &amp; mantenimiento, entre otros.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746EC1-BE05-0F45-9FCC-A65246A31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DBAF-5B26-D243-ADC2-7F44FC20AA85}" type="datetime1">
              <a:rPr lang="it-IT" smtClean="0"/>
              <a:t>13/08/2021</a:t>
            </a:fld>
            <a:endParaRPr lang="en-IT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F67A780-05CA-F74B-B23F-E81269DD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Fundamentos de Ciencia de Datos - Semestre 2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2050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0252A4B-5FC5-AD48-A7A9-C8A832C24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87" y="106707"/>
            <a:ext cx="9728413" cy="878819"/>
          </a:xfrm>
        </p:spPr>
        <p:txBody>
          <a:bodyPr/>
          <a:lstStyle/>
          <a:p>
            <a:r>
              <a:rPr lang="es-ES_tradnl"/>
              <a:t>ALGUNAS APLICACIONES</a:t>
            </a:r>
            <a:br>
              <a:rPr lang="es-ES_tradnl"/>
            </a:br>
            <a:r>
              <a:rPr lang="es-ES_tradnl" b="0"/>
              <a:t>Diagnósticos de enfermedades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97B50-BF3C-524A-929B-7327F64B8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ES_tradnl" smtClean="0"/>
              <a:pPr/>
              <a:t>16</a:t>
            </a:fld>
            <a:endParaRPr lang="es-ES_trad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FDFEC-6BFC-374E-A9C7-0363A2867309}"/>
              </a:ext>
            </a:extLst>
          </p:cNvPr>
          <p:cNvSpPr txBox="1"/>
          <p:nvPr/>
        </p:nvSpPr>
        <p:spPr>
          <a:xfrm>
            <a:off x="5102941" y="1238865"/>
            <a:ext cx="67154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/>
              <a:t>El uso de imágenes (Tomografía computarizada de dosis baja) obtenidas desde un escáner que utiliza combinaciones procesadas por computadora de muchas imágenes de rayos X desde diferentes ángulos, más algoritmos de clasificación, podría reducir las muertes por cáncer de pulmón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/>
              <a:t>Es un enfoque realmente poderoso que ha reducido las muertes por cáncer en un 20% pero hay una tasa muy alta de falsos positivos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4380C-26DF-3E4A-BA79-40750B2373A4}"/>
              </a:ext>
            </a:extLst>
          </p:cNvPr>
          <p:cNvSpPr txBox="1"/>
          <p:nvPr/>
        </p:nvSpPr>
        <p:spPr>
          <a:xfrm>
            <a:off x="358878" y="4354526"/>
            <a:ext cx="52602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/>
              <a:t>Diversas técnicas utilizadas, por ejemplo, análisis a través de aprendizaje profundo (</a:t>
            </a:r>
            <a:r>
              <a:rPr lang="es-ES_tradnl" err="1"/>
              <a:t>deep</a:t>
            </a:r>
            <a:r>
              <a:rPr lang="es-ES_tradnl"/>
              <a:t> </a:t>
            </a:r>
            <a:r>
              <a:rPr lang="es-ES_tradnl" err="1"/>
              <a:t>learning</a:t>
            </a:r>
            <a:r>
              <a:rPr lang="es-ES_tradnl"/>
              <a:t>), capaz de detectar nódulos y re-identificarlos, proporcionando una proyección de crecimiento y la probabilidad de ser cancerígenos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/>
          </a:p>
        </p:txBody>
      </p:sp>
      <p:pic>
        <p:nvPicPr>
          <p:cNvPr id="12292" name="Picture 4" descr="Data Science Cancer">
            <a:extLst>
              <a:ext uri="{FF2B5EF4-FFF2-40B4-BE49-F238E27FC236}">
                <a16:creationId xmlns:a16="http://schemas.microsoft.com/office/drawing/2014/main" id="{3903C072-AC8E-A546-BDCE-94BFC62F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43" y="1238865"/>
            <a:ext cx="4841563" cy="271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Performance of Lung Cancer Prediction Methods Using Different  Classification Algorithms">
            <a:extLst>
              <a:ext uri="{FF2B5EF4-FFF2-40B4-BE49-F238E27FC236}">
                <a16:creationId xmlns:a16="http://schemas.microsoft.com/office/drawing/2014/main" id="{17D8D8B5-2519-3C40-9167-B34B838EE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191" y="4223652"/>
            <a:ext cx="5220818" cy="20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ED8786-B930-8147-AD43-A071985A3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D391D-A571-204E-A681-DF0D8326F21E}" type="datetime1">
              <a:rPr lang="it-IT" smtClean="0"/>
              <a:t>13/08/2021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8C5115-DC2D-B04A-AA08-664058623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Fundamentos de Ciencia de Datos - Semestre 2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61128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0252A4B-5FC5-AD48-A7A9-C8A832C24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87" y="106707"/>
            <a:ext cx="9728413" cy="878819"/>
          </a:xfrm>
        </p:spPr>
        <p:txBody>
          <a:bodyPr/>
          <a:lstStyle/>
          <a:p>
            <a:r>
              <a:rPr lang="es-ES_tradnl"/>
              <a:t>ALGUNAS APLICACIONES</a:t>
            </a:r>
            <a:br>
              <a:rPr lang="es-ES_tradnl"/>
            </a:br>
            <a:r>
              <a:rPr lang="es-ES_tradnl" b="0"/>
              <a:t>Sistemas de recomendaciones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97B50-BF3C-524A-929B-7327F64B8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ES_tradnl" smtClean="0"/>
              <a:pPr/>
              <a:t>17</a:t>
            </a:fld>
            <a:endParaRPr lang="es-ES_trad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FDFEC-6BFC-374E-A9C7-0363A2867309}"/>
              </a:ext>
            </a:extLst>
          </p:cNvPr>
          <p:cNvSpPr txBox="1"/>
          <p:nvPr/>
        </p:nvSpPr>
        <p:spPr>
          <a:xfrm>
            <a:off x="4807974" y="1227502"/>
            <a:ext cx="60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/>
              <a:t>Más del 80% del contenido de </a:t>
            </a:r>
            <a:r>
              <a:rPr lang="es-ES_tradnl" sz="2000" err="1"/>
              <a:t>Netflix</a:t>
            </a:r>
            <a:r>
              <a:rPr lang="es-ES_tradnl" sz="2000"/>
              <a:t> que ven los usuarios se descubre a través del sistema de recomendación de </a:t>
            </a:r>
            <a:r>
              <a:rPr lang="es-ES_tradnl" sz="2000" err="1"/>
              <a:t>Netflix</a:t>
            </a:r>
            <a:r>
              <a:rPr lang="es-ES_tradnl" sz="20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/>
              <a:t>Mediante el uso de algoritmos y aprendizaje automático, el sistema de recomendación de </a:t>
            </a:r>
            <a:r>
              <a:rPr lang="es-ES_tradnl" sz="2000" err="1"/>
              <a:t>Netflix</a:t>
            </a:r>
            <a:r>
              <a:rPr lang="es-ES_tradnl" sz="2000"/>
              <a:t> encuentra contenido que los usuarios pueden no haber considerado 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4380C-26DF-3E4A-BA79-40750B2373A4}"/>
              </a:ext>
            </a:extLst>
          </p:cNvPr>
          <p:cNvSpPr txBox="1"/>
          <p:nvPr/>
        </p:nvSpPr>
        <p:spPr>
          <a:xfrm>
            <a:off x="471949" y="4386016"/>
            <a:ext cx="57371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/>
              <a:t>Se preocupa por la información básica de una película pero en general los datos específicos sobre los miembros de </a:t>
            </a:r>
            <a:r>
              <a:rPr lang="es-ES_tradnl" err="1"/>
              <a:t>Netflix</a:t>
            </a:r>
            <a:r>
              <a:rPr lang="es-ES_tradnl"/>
              <a:t> son la clave de cómo funciona este sistema.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/>
              <a:t>Recopila datos sobre el historial de reproducciones de usuarios completos, ¿qué viste antes de cierto título? y ¿qué miraste después?, también la hora del día.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3E3A6-83BF-334E-88FF-E5C48E4EE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24" y="1188938"/>
            <a:ext cx="4046166" cy="3197078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6A0168B1-684C-8D45-A2ED-D311BE068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180" y="4089824"/>
            <a:ext cx="4560529" cy="218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D1129E1-0C03-784D-A5A8-91DEF2CDA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937C1-69FB-C14E-A082-FDDB97A0D55E}" type="datetime1">
              <a:rPr lang="it-IT" smtClean="0"/>
              <a:t>13/08/2021</a:t>
            </a:fld>
            <a:endParaRPr lang="en-IT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0138A0E-BF9A-1A4A-8453-DD08091C7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Fundamentos de Ciencia de Datos - Semestre 2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11067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0252A4B-5FC5-AD48-A7A9-C8A832C2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Necesidad de un ciclo más allá de algoritmos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97B50-BF3C-524A-929B-7327F64B8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E9A4B5-BF06-BE4A-8320-6F2D7C8CAD00}"/>
              </a:ext>
            </a:extLst>
          </p:cNvPr>
          <p:cNvGrpSpPr/>
          <p:nvPr/>
        </p:nvGrpSpPr>
        <p:grpSpPr>
          <a:xfrm>
            <a:off x="0" y="994594"/>
            <a:ext cx="5116158" cy="5154270"/>
            <a:chOff x="2005781" y="892569"/>
            <a:chExt cx="5458132" cy="5646343"/>
          </a:xfrm>
        </p:grpSpPr>
        <p:pic>
          <p:nvPicPr>
            <p:cNvPr id="17410" name="Picture 2" descr="Data Science | Business Intelligence, Data Warehouse, Monterrey, México :  Gravitar">
              <a:extLst>
                <a:ext uri="{FF2B5EF4-FFF2-40B4-BE49-F238E27FC236}">
                  <a16:creationId xmlns:a16="http://schemas.microsoft.com/office/drawing/2014/main" id="{F9CB0872-B2FE-C847-BADD-3F4F44139E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5781" y="892569"/>
              <a:ext cx="5458132" cy="5646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EDC3F3-038D-A545-A9FC-833CA2CC9F49}"/>
                </a:ext>
              </a:extLst>
            </p:cNvPr>
            <p:cNvSpPr/>
            <p:nvPr/>
          </p:nvSpPr>
          <p:spPr>
            <a:xfrm>
              <a:off x="6096000" y="6091084"/>
              <a:ext cx="1130710" cy="265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905BE234-FC4C-9E48-952F-00A09AC1320E}"/>
              </a:ext>
            </a:extLst>
          </p:cNvPr>
          <p:cNvSpPr txBox="1">
            <a:spLocks/>
          </p:cNvSpPr>
          <p:nvPr/>
        </p:nvSpPr>
        <p:spPr>
          <a:xfrm>
            <a:off x="5116573" y="994594"/>
            <a:ext cx="6534653" cy="46613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4000" b="1" kern="1200" spc="20" dirty="0" smtClean="0">
                <a:solidFill>
                  <a:srgbClr val="3984A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Rockwel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3200" b="1" kern="1200" spc="20" dirty="0" smtClean="0">
                <a:solidFill>
                  <a:srgbClr val="3984A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Rockwell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800" b="1" kern="1200" spc="20" dirty="0" smtClean="0">
                <a:solidFill>
                  <a:srgbClr val="3984A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Rockwel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400" b="1" kern="1200" spc="20" dirty="0" smtClean="0">
                <a:solidFill>
                  <a:srgbClr val="3984A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Rockwel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IT" sz="1800" b="1" kern="1200" spc="20" dirty="0" smtClean="0">
                <a:solidFill>
                  <a:srgbClr val="3984A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Rockwel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ES_tradnl" sz="1800" b="0">
                <a:solidFill>
                  <a:schemeClr val="tx1"/>
                </a:solidFill>
                <a:latin typeface="+mn-lt"/>
                <a:cs typeface="+mn-cs"/>
              </a:rPr>
              <a:t>Capturar. – Consta de la recopilación de datos estructurados y no estructurados de todas las fuentes relevantes por medio de cualquier método. Desde la entrada manual y el respaldo web, hasta la captura de datos de sistemas y dispositivos en tiempo real.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800" b="0">
                <a:solidFill>
                  <a:schemeClr val="tx1"/>
                </a:solidFill>
                <a:latin typeface="+mn-lt"/>
                <a:cs typeface="+mn-cs"/>
              </a:rPr>
              <a:t>Preparar y Mantener. – Se colocan los datos a procesar en un formato coherente para los modelos de análisis, de Inteligencia Artificial (AI) o Deep </a:t>
            </a:r>
            <a:r>
              <a:rPr lang="es-ES_tradnl" sz="1800" b="0" err="1">
                <a:solidFill>
                  <a:schemeClr val="tx1"/>
                </a:solidFill>
                <a:latin typeface="+mn-lt"/>
                <a:cs typeface="+mn-cs"/>
              </a:rPr>
              <a:t>Learnig</a:t>
            </a:r>
            <a:r>
              <a:rPr lang="es-ES_tradnl" sz="1800" b="0">
                <a:solidFill>
                  <a:schemeClr val="tx1"/>
                </a:solidFill>
                <a:latin typeface="+mn-lt"/>
                <a:cs typeface="+mn-cs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800" b="0">
                <a:solidFill>
                  <a:schemeClr val="tx1"/>
                </a:solidFill>
                <a:latin typeface="+mn-lt"/>
                <a:cs typeface="+mn-cs"/>
              </a:rPr>
              <a:t>Procesar. – Se examinan los sesgos, patrones, rangos y distribuciones de valores en los datos, determinando los datos idóneos para análisis predictivos, de Inteligencia Artificial (AI) y otros métodos analíticos.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800" b="0">
                <a:solidFill>
                  <a:schemeClr val="tx1"/>
                </a:solidFill>
                <a:latin typeface="+mn-lt"/>
                <a:cs typeface="+mn-cs"/>
              </a:rPr>
              <a:t>Analizar. – Los data </a:t>
            </a:r>
            <a:r>
              <a:rPr lang="es-ES_tradnl" sz="1800" b="0" err="1">
                <a:solidFill>
                  <a:schemeClr val="tx1"/>
                </a:solidFill>
                <a:latin typeface="+mn-lt"/>
                <a:cs typeface="+mn-cs"/>
              </a:rPr>
              <a:t>scientists</a:t>
            </a:r>
            <a:r>
              <a:rPr lang="es-ES_tradnl" sz="1800" b="0">
                <a:solidFill>
                  <a:schemeClr val="tx1"/>
                </a:solidFill>
                <a:latin typeface="+mn-lt"/>
                <a:cs typeface="+mn-cs"/>
              </a:rPr>
              <a:t> realizan análisis estadísticos, predictivos, de AI y Deep </a:t>
            </a:r>
            <a:r>
              <a:rPr lang="es-ES_tradnl" sz="1800" b="0" err="1">
                <a:solidFill>
                  <a:schemeClr val="tx1"/>
                </a:solidFill>
                <a:latin typeface="+mn-lt"/>
                <a:cs typeface="+mn-cs"/>
              </a:rPr>
              <a:t>Learning</a:t>
            </a:r>
            <a:r>
              <a:rPr lang="es-ES_tradnl" sz="1800" b="0">
                <a:solidFill>
                  <a:schemeClr val="tx1"/>
                </a:solidFill>
                <a:latin typeface="+mn-lt"/>
                <a:cs typeface="+mn-cs"/>
              </a:rPr>
              <a:t> entre otros, extrayendo información de los datos ya preparados.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800" b="0">
                <a:solidFill>
                  <a:schemeClr val="tx1"/>
                </a:solidFill>
                <a:latin typeface="+mn-lt"/>
                <a:cs typeface="+mn-cs"/>
              </a:rPr>
              <a:t>Comunicar. – La información es presentada en informes o paneles con gráficos y visualizaciones de datos que facilitan la comprensión de los datos y el impacto que estos tienen en la organización.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C353213-DBCB-E141-8142-5074FCBF3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49179-6001-B741-8D75-0B7AAFC61A6D}" type="datetime1">
              <a:rPr lang="it-IT" smtClean="0"/>
              <a:t>13/08/2021</a:t>
            </a:fld>
            <a:endParaRPr lang="en-IT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03D5505-5A6D-CA43-9DB1-76F9594B4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Fundamentos de Ciencia de Datos - Semestre 2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99330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D671B6F-E28E-487E-B02E-2C2872EF2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500" y="1652303"/>
            <a:ext cx="6438506" cy="3873854"/>
          </a:xfrm>
        </p:spPr>
        <p:txBody>
          <a:bodyPr>
            <a:noAutofit/>
          </a:bodyPr>
          <a:lstStyle/>
          <a:p>
            <a:r>
              <a:rPr lang="es-CL" sz="3200" dirty="0"/>
              <a:t>Gonzalo Anriquez Gundian</a:t>
            </a:r>
          </a:p>
          <a:p>
            <a:r>
              <a:rPr lang="es-CL" sz="3200" dirty="0"/>
              <a:t>Ingeniero Civil Industrial</a:t>
            </a:r>
          </a:p>
          <a:p>
            <a:r>
              <a:rPr lang="es-CL" sz="3200" dirty="0"/>
              <a:t>Terminando Magister en Data Science</a:t>
            </a:r>
          </a:p>
          <a:p>
            <a:r>
              <a:rPr lang="es-CL" sz="3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gonzalo.anriquez@edu.uai.cl</a:t>
            </a:r>
            <a:endParaRPr lang="es-CL" sz="3200" dirty="0"/>
          </a:p>
          <a:p>
            <a:endParaRPr lang="es-CL" sz="3200" dirty="0"/>
          </a:p>
          <a:p>
            <a:r>
              <a:rPr lang="es-CL" sz="3200" dirty="0"/>
              <a:t>Canal oficial: </a:t>
            </a:r>
            <a:r>
              <a:rPr lang="es-CL" sz="3200" dirty="0" err="1"/>
              <a:t>Webcursos</a:t>
            </a:r>
            <a:r>
              <a:rPr lang="es-CL" sz="3200" dirty="0"/>
              <a:t>, material en GitHub</a:t>
            </a:r>
          </a:p>
        </p:txBody>
      </p:sp>
      <p:pic>
        <p:nvPicPr>
          <p:cNvPr id="4" name="Picture 3" descr="Batting a baseball">
            <a:extLst>
              <a:ext uri="{FF2B5EF4-FFF2-40B4-BE49-F238E27FC236}">
                <a16:creationId xmlns:a16="http://schemas.microsoft.com/office/drawing/2014/main" id="{D8D42062-73DB-A448-8367-AE1342BF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01" y="1652303"/>
            <a:ext cx="4485612" cy="2978727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14A15D-397E-A949-B412-357F32987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A693-D0CA-5341-BCA8-CEC2909F58BC}" type="datetime1">
              <a:rPr lang="it-IT" smtClean="0"/>
              <a:t>13/08/2021</a:t>
            </a:fld>
            <a:endParaRPr lang="en-IT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24DA67-10F9-0E46-905D-F495D0CD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Fundamentos de Ciencia de Datos - Semestre 2</a:t>
            </a:r>
            <a:endParaRPr lang="en-IT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649AAE-CD5D-9B42-A949-576A298F5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9B77-D416-704F-9B7D-4A7066E1B2E8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93739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6369-F354-9B4F-8B39-5E167FA8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OBJETIVOS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0168D-1886-874A-994E-98D0054E1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282" y="1039104"/>
            <a:ext cx="8180616" cy="495917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s-ES_tradnl" dirty="0"/>
              <a:t>Comprender el proceso de análisis exploratorio de datos.</a:t>
            </a:r>
          </a:p>
          <a:p>
            <a:pPr>
              <a:lnSpc>
                <a:spcPct val="120000"/>
              </a:lnSpc>
            </a:pPr>
            <a:r>
              <a:rPr lang="es-ES_tradnl" dirty="0"/>
              <a:t>Comprender conceptos claves de visualización, siendo capaz de generar un gráfico con las características deseadas.</a:t>
            </a:r>
          </a:p>
          <a:p>
            <a:pPr>
              <a:lnSpc>
                <a:spcPct val="120000"/>
              </a:lnSpc>
            </a:pPr>
            <a:r>
              <a:rPr lang="es-ES_tradnl" dirty="0"/>
              <a:t>Buscar y analizar outliers en los datos.</a:t>
            </a:r>
          </a:p>
          <a:p>
            <a:pPr>
              <a:lnSpc>
                <a:spcPct val="120000"/>
              </a:lnSpc>
            </a:pPr>
            <a:r>
              <a:rPr lang="es-ES_tradnl" dirty="0"/>
              <a:t>Comprender una regresión lineal y su aplicación sobre los datos.</a:t>
            </a:r>
          </a:p>
          <a:p>
            <a:pPr>
              <a:lnSpc>
                <a:spcPct val="120000"/>
              </a:lnSpc>
            </a:pPr>
            <a:r>
              <a:rPr lang="es-ES_tradnl" dirty="0"/>
              <a:t>Comprender el uso de reglas de asociación.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6692B-6E9B-074F-A1AB-2938E91F6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F4CF9-8F31-4543-9C3C-48A9E3C03779}" type="datetime1">
              <a:rPr lang="it-IT" smtClean="0"/>
              <a:t>13/08/2021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8B73-1032-1C49-8437-15E8B0DB8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Fundamentos de Ciencia de Datos - Semestre 2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35808-D30D-C642-B251-4067A073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9B77-D416-704F-9B7D-4A7066E1B2E8}" type="slidenum">
              <a:rPr lang="en-IT" smtClean="0"/>
              <a:t>3</a:t>
            </a:fld>
            <a:endParaRPr lang="en-IT"/>
          </a:p>
        </p:txBody>
      </p:sp>
      <p:pic>
        <p:nvPicPr>
          <p:cNvPr id="7" name="Picture 2" descr="The 5 Major Social Audiences and How Brands Can Target Them | bizibl.com">
            <a:extLst>
              <a:ext uri="{FF2B5EF4-FFF2-40B4-BE49-F238E27FC236}">
                <a16:creationId xmlns:a16="http://schemas.microsoft.com/office/drawing/2014/main" id="{AC74EB0B-EA9A-2F4B-8CDA-0FD1C071E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79" y="199790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718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6A131-3BD4-3849-B421-E89DA8B2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Unidades de la asignatura</a:t>
            </a:r>
            <a:endParaRPr lang="en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B556E-CC52-424B-A41B-3ADF64F53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3559-C1C9-F24F-9D38-B39ED4755A94}" type="datetime1">
              <a:rPr lang="it-IT" smtClean="0"/>
              <a:t>13/08/2021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7CD0B-7FC8-4246-AC95-7998027D5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Fundamentos de Ciencia de Datos - Semestre 2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5EF25-7A35-EE40-BB34-6DC0FF54B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9B77-D416-704F-9B7D-4A7066E1B2E8}" type="slidenum">
              <a:rPr lang="en-IT" smtClean="0"/>
              <a:t>4</a:t>
            </a:fld>
            <a:endParaRPr lang="en-IT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594C102-E9BC-46E7-AFF4-8D1274B988E2}"/>
              </a:ext>
            </a:extLst>
          </p:cNvPr>
          <p:cNvSpPr txBox="1"/>
          <p:nvPr/>
        </p:nvSpPr>
        <p:spPr>
          <a:xfrm>
            <a:off x="838201" y="412844"/>
            <a:ext cx="6583532" cy="621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ES" sz="2000" dirty="0">
                <a:solidFill>
                  <a:srgbClr val="00000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Introducción</a:t>
            </a:r>
            <a:endParaRPr lang="es-CL" sz="2000" dirty="0">
              <a:solidFill>
                <a:srgbClr val="00000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ES" sz="2000" dirty="0">
                <a:solidFill>
                  <a:srgbClr val="00000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Preparación de los datos</a:t>
            </a:r>
            <a:endParaRPr lang="es-CL" sz="2000" dirty="0">
              <a:solidFill>
                <a:srgbClr val="00000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685800" algn="l"/>
              </a:tabLst>
            </a:pPr>
            <a:r>
              <a:rPr lang="es-ES" sz="2000" dirty="0">
                <a:solidFill>
                  <a:srgbClr val="00000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¿Qué son los datos?</a:t>
            </a:r>
            <a:endParaRPr lang="es-CL" sz="2000" dirty="0">
              <a:solidFill>
                <a:srgbClr val="00000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685800" algn="l"/>
              </a:tabLst>
            </a:pPr>
            <a:r>
              <a:rPr lang="es-ES" sz="2000" dirty="0">
                <a:solidFill>
                  <a:srgbClr val="00000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Manejo de datos tabulares</a:t>
            </a:r>
            <a:endParaRPr lang="es-CL" sz="2000" dirty="0">
              <a:solidFill>
                <a:srgbClr val="00000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685800" algn="l"/>
              </a:tabLst>
            </a:pPr>
            <a:r>
              <a:rPr lang="es-ES" sz="2000" dirty="0">
                <a:solidFill>
                  <a:srgbClr val="00000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Limpieza de datos </a:t>
            </a:r>
            <a:endParaRPr lang="es-CL" sz="2000" dirty="0">
              <a:solidFill>
                <a:srgbClr val="00000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685800" algn="l"/>
              </a:tabLst>
            </a:pPr>
            <a:r>
              <a:rPr lang="es-ES" sz="2000" dirty="0">
                <a:solidFill>
                  <a:srgbClr val="00000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Reducción de datos y dimensionalidad</a:t>
            </a:r>
            <a:endParaRPr lang="es-CL" sz="2000" dirty="0">
              <a:solidFill>
                <a:srgbClr val="00000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 startAt="3"/>
              <a:tabLst>
                <a:tab pos="457200" algn="l"/>
              </a:tabLst>
            </a:pPr>
            <a:r>
              <a:rPr lang="es-ES" sz="2000" dirty="0">
                <a:solidFill>
                  <a:srgbClr val="00000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Análisis exploratorio de los datos</a:t>
            </a:r>
            <a:endParaRPr lang="es-CL" sz="2000" dirty="0">
              <a:solidFill>
                <a:srgbClr val="00000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685800" algn="l"/>
              </a:tabLst>
            </a:pPr>
            <a:r>
              <a:rPr lang="es-ES" sz="2000" dirty="0">
                <a:solidFill>
                  <a:srgbClr val="00000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Resumen de datos</a:t>
            </a:r>
            <a:endParaRPr lang="es-CL" sz="2000" dirty="0">
              <a:solidFill>
                <a:srgbClr val="00000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685800" algn="l"/>
              </a:tabLst>
            </a:pPr>
            <a:r>
              <a:rPr lang="es-ES" sz="2000" dirty="0">
                <a:solidFill>
                  <a:srgbClr val="00000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Visualización de datos</a:t>
            </a:r>
            <a:endParaRPr lang="es-CL" sz="2000" dirty="0">
              <a:solidFill>
                <a:srgbClr val="00000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685800" algn="l"/>
              </a:tabLst>
            </a:pPr>
            <a:r>
              <a:rPr lang="es-ES" sz="2000" dirty="0">
                <a:solidFill>
                  <a:srgbClr val="00000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Detección de </a:t>
            </a:r>
            <a:r>
              <a:rPr lang="es-ES" sz="2000" dirty="0" err="1">
                <a:solidFill>
                  <a:srgbClr val="00000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Outliers</a:t>
            </a:r>
            <a:endParaRPr lang="es-CL" sz="2000" dirty="0">
              <a:solidFill>
                <a:srgbClr val="00000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685800" algn="l"/>
              </a:tabLst>
            </a:pPr>
            <a:r>
              <a:rPr lang="es-ES" sz="2000" dirty="0">
                <a:solidFill>
                  <a:srgbClr val="00000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Técnicas cuantitativas</a:t>
            </a:r>
            <a:endParaRPr lang="es-CL" sz="2000" dirty="0">
              <a:solidFill>
                <a:srgbClr val="00000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685800" algn="l"/>
              </a:tabLst>
            </a:pPr>
            <a:r>
              <a:rPr lang="es-ES" sz="2000" dirty="0">
                <a:solidFill>
                  <a:srgbClr val="00000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Modelos de regresión</a:t>
            </a:r>
            <a:endParaRPr lang="es-CL" sz="2000" dirty="0">
              <a:solidFill>
                <a:srgbClr val="00000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 startAt="4"/>
              <a:tabLst>
                <a:tab pos="457200" algn="l"/>
              </a:tabLst>
            </a:pPr>
            <a:r>
              <a:rPr lang="es-ES" sz="2000" dirty="0">
                <a:solidFill>
                  <a:srgbClr val="00000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ahoma" panose="020B0604030504040204" pitchFamily="34" charset="0"/>
              </a:rPr>
              <a:t>Introducción a técnicas de aprendizaje automático</a:t>
            </a:r>
            <a:endParaRPr lang="es-CL" sz="2000" dirty="0">
              <a:solidFill>
                <a:srgbClr val="00000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42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742B-737D-0A46-86DC-CD906C40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EVALUACIÓN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8BB38-D3EA-B143-AEA3-4DAAD420F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b="0" dirty="0"/>
              <a:t>Trabajo Grupal  1 =&gt; TG1</a:t>
            </a:r>
          </a:p>
          <a:p>
            <a:endParaRPr lang="es-ES_tradnl" b="0" dirty="0"/>
          </a:p>
          <a:p>
            <a:r>
              <a:rPr lang="es-ES_tradnl" b="0" dirty="0"/>
              <a:t>Trabajo Grupal 2 =&gt; TG2</a:t>
            </a:r>
          </a:p>
          <a:p>
            <a:endParaRPr lang="es-ES_tradnl" b="0" dirty="0"/>
          </a:p>
          <a:p>
            <a:r>
              <a:rPr lang="es-ES_tradnl" b="0" dirty="0"/>
              <a:t>Tareas (4) =&gt; T. Parte individual y parte grupal</a:t>
            </a:r>
          </a:p>
          <a:p>
            <a:pPr marL="0" indent="0">
              <a:buNone/>
            </a:pPr>
            <a:endParaRPr lang="es-ES_tradnl" b="0" dirty="0"/>
          </a:p>
          <a:p>
            <a:r>
              <a:rPr lang="es-ES_tradnl" b="0" dirty="0"/>
              <a:t>NF = 0,35*TG1 + 0,35*TG2 + 0,30*T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6D8B3-F938-6742-A163-08C240DD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255CE-518B-C649-BB99-40BC8195561B}" type="datetime1">
              <a:rPr lang="it-IT" smtClean="0"/>
              <a:t>13/08/2021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93912-339A-AD44-9A37-9886F4575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Fundamentos de Ciencia de Datos - Semestre 2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97449-D3E5-0B41-9868-2399BE6E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9B77-D416-704F-9B7D-4A7066E1B2E8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73744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82708-67DF-8040-AC3A-E501184B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TEXTOS RECOMENDADOS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F1A8F-4763-C744-AE2C-BE0A7E4BE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D6FCF-D121-3749-AA84-88CC98833046}" type="datetime1">
              <a:rPr lang="it-IT" smtClean="0"/>
              <a:t>13/08/2021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A6270-E9DF-5640-A7B0-BB2F546F1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Fundamentos de Ciencia de Datos - Semestre 2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C557E-D654-8F4B-8777-E611BE94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9B77-D416-704F-9B7D-4A7066E1B2E8}" type="slidenum">
              <a:rPr lang="en-IT" smtClean="0"/>
              <a:t>6</a:t>
            </a:fld>
            <a:endParaRPr lang="en-IT"/>
          </a:p>
        </p:txBody>
      </p:sp>
      <p:pic>
        <p:nvPicPr>
          <p:cNvPr id="10" name="Imagen 9" descr="Imagen que contiene animal, verde, diferente, tabla&#10;&#10;Descripción generada automáticamente">
            <a:extLst>
              <a:ext uri="{FF2B5EF4-FFF2-40B4-BE49-F238E27FC236}">
                <a16:creationId xmlns:a16="http://schemas.microsoft.com/office/drawing/2014/main" id="{9C40DE67-6DFD-4404-88A0-4CCA0F221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176" y="1829248"/>
            <a:ext cx="2942905" cy="4089624"/>
          </a:xfrm>
          <a:prstGeom prst="rect">
            <a:avLst/>
          </a:prstGeom>
        </p:spPr>
      </p:pic>
      <p:pic>
        <p:nvPicPr>
          <p:cNvPr id="12" name="Imagen 11" descr="Imagen de la pantalla de un celular de un mensaje en letras blancas&#10;&#10;Descripción generada automáticamente con confianza baja">
            <a:extLst>
              <a:ext uri="{FF2B5EF4-FFF2-40B4-BE49-F238E27FC236}">
                <a16:creationId xmlns:a16="http://schemas.microsoft.com/office/drawing/2014/main" id="{AFA7FDC4-BB70-4B11-B087-81DDE0FCB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694" y="1799705"/>
            <a:ext cx="3256895" cy="4119167"/>
          </a:xfrm>
          <a:prstGeom prst="rect">
            <a:avLst/>
          </a:prstGeom>
        </p:spPr>
      </p:pic>
      <p:pic>
        <p:nvPicPr>
          <p:cNvPr id="7" name="Imagen 6" descr="Una captura de pantalla de un celular con la imagen de un gato&#10;&#10;Descripción generada automáticamente con confianza baja">
            <a:extLst>
              <a:ext uri="{FF2B5EF4-FFF2-40B4-BE49-F238E27FC236}">
                <a16:creationId xmlns:a16="http://schemas.microsoft.com/office/drawing/2014/main" id="{7D030CF4-8DD3-4EF8-A00B-27DCAECAF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24" y="1914524"/>
            <a:ext cx="2888376" cy="40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99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"/>
          <p:cNvSpPr txBox="1"/>
          <p:nvPr/>
        </p:nvSpPr>
        <p:spPr>
          <a:xfrm>
            <a:off x="1924049" y="1631579"/>
            <a:ext cx="8343902" cy="222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20" rIns="45720" bIns="45720" anchor="b" anchorCtr="0">
            <a:noAutofit/>
          </a:bodyPr>
          <a:lstStyle/>
          <a:p>
            <a:pPr>
              <a:buClr>
                <a:srgbClr val="000000"/>
              </a:buClr>
              <a:buSzPts val="4400"/>
            </a:pPr>
            <a:r>
              <a:rPr lang="es-ES_tradnl" sz="396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Fundamentos de </a:t>
            </a:r>
            <a:r>
              <a:rPr lang="es-ES_tradnl" sz="396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</a:t>
            </a:r>
            <a:r>
              <a:rPr lang="es-ES_tradnl" sz="396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iencias de </a:t>
            </a:r>
            <a:r>
              <a:rPr lang="es-ES_tradnl" sz="396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</a:t>
            </a:r>
            <a:r>
              <a:rPr lang="es-ES_tradnl" sz="396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atos</a:t>
            </a:r>
            <a:endParaRPr lang="es-ES_tradnl" sz="1620" dirty="0"/>
          </a:p>
          <a:p>
            <a:pPr>
              <a:buClr>
                <a:srgbClr val="000000"/>
              </a:buClr>
              <a:buSzPts val="3200"/>
            </a:pPr>
            <a:r>
              <a:rPr lang="es-ES_tradnl" sz="288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Introducción a la Ciencia de Datos</a:t>
            </a:r>
            <a:endParaRPr lang="es-ES_tradnl" sz="1620" dirty="0"/>
          </a:p>
        </p:txBody>
      </p:sp>
      <p:sp>
        <p:nvSpPr>
          <p:cNvPr id="155" name="Google Shape;155;p1"/>
          <p:cNvSpPr txBox="1"/>
          <p:nvPr/>
        </p:nvSpPr>
        <p:spPr>
          <a:xfrm>
            <a:off x="2038349" y="4028923"/>
            <a:ext cx="8343902" cy="248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20" rIns="45720" bIns="45720" anchor="t" anchorCtr="0">
            <a:noAutofit/>
          </a:bodyPr>
          <a:lstStyle/>
          <a:p>
            <a:pPr>
              <a:buClr>
                <a:srgbClr val="5E5E5E"/>
              </a:buClr>
              <a:buSzPts val="2200"/>
            </a:pPr>
            <a:br>
              <a:rPr lang="es-ES_tradnl" sz="198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s-ES_tradnl" sz="198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s-ES_tradnl" sz="198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s-ES_tradnl" sz="162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0B9507-FF05-7C46-8F27-09E2A8309A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62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505C-FDB1-984C-ADE7-AE3366BCD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CIENCIA DE DATOS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A74BC-428B-8048-9E8F-5272F4C0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2F9F0-81A5-6E4E-A75A-DE4D05059446}" type="datetime1">
              <a:rPr lang="it-IT" smtClean="0"/>
              <a:t>13/08/2021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43F48-6788-1444-A343-91BC2952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Fundamentos de Ciencia de Datos - Semestre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24949-80C7-A940-8E7B-50A7C0683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9B77-D416-704F-9B7D-4A7066E1B2E8}" type="slidenum">
              <a:rPr lang="es-ES_tradnl" smtClean="0"/>
              <a:t>8</a:t>
            </a:fld>
            <a:endParaRPr lang="es-ES_tradnl"/>
          </a:p>
        </p:txBody>
      </p:sp>
      <p:pic>
        <p:nvPicPr>
          <p:cNvPr id="1026" name="Picture 2" descr="Infographic: A Minute on the Internet in 2021 | Statista">
            <a:extLst>
              <a:ext uri="{FF2B5EF4-FFF2-40B4-BE49-F238E27FC236}">
                <a16:creationId xmlns:a16="http://schemas.microsoft.com/office/drawing/2014/main" id="{77F2317D-11B3-4748-A530-307B9A94B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45" y="681038"/>
            <a:ext cx="5290542" cy="529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144C482-558D-4EE4-B837-82984BFA44E0}"/>
              </a:ext>
            </a:extLst>
          </p:cNvPr>
          <p:cNvSpPr txBox="1"/>
          <p:nvPr/>
        </p:nvSpPr>
        <p:spPr>
          <a:xfrm>
            <a:off x="394807" y="5995382"/>
            <a:ext cx="54275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000" dirty="0"/>
              <a:t>https://www.statista.com/chart/25443/estimated-amount-of-data-created-on-the-internet-in-one-minute/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725BDF-52E1-4D35-9CD2-043258019149}"/>
              </a:ext>
            </a:extLst>
          </p:cNvPr>
          <p:cNvSpPr txBox="1"/>
          <p:nvPr/>
        </p:nvSpPr>
        <p:spPr>
          <a:xfrm>
            <a:off x="5822387" y="1423931"/>
            <a:ext cx="529054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0" lvl="1" indent="-444500" algn="l">
              <a:buSzPct val="75000"/>
              <a:buChar char="•"/>
            </a:pPr>
            <a:r>
              <a:rPr lang="es-MX" sz="2400" dirty="0"/>
              <a:t>Búsquedas en la web</a:t>
            </a:r>
          </a:p>
          <a:p>
            <a:pPr marL="889000" lvl="1" indent="-444500" algn="l">
              <a:buSzPct val="75000"/>
              <a:buChar char="•"/>
            </a:pPr>
            <a:r>
              <a:rPr lang="es-MX" sz="2400" dirty="0"/>
              <a:t>Redes sociales</a:t>
            </a:r>
          </a:p>
          <a:p>
            <a:pPr marL="889000" lvl="1" indent="-444500" algn="l">
              <a:buSzPct val="75000"/>
              <a:buChar char="•"/>
            </a:pPr>
            <a:r>
              <a:rPr lang="es-MX" sz="2400" dirty="0"/>
              <a:t>Métodos de pago / Transacciones bancarias</a:t>
            </a:r>
          </a:p>
          <a:p>
            <a:pPr marL="889000" lvl="1" indent="-444500" algn="l">
              <a:buSzPct val="75000"/>
              <a:buChar char="•"/>
            </a:pPr>
            <a:r>
              <a:rPr lang="es-MX" sz="2400" dirty="0"/>
              <a:t>Criptomonedas</a:t>
            </a:r>
          </a:p>
          <a:p>
            <a:pPr marL="889000" lvl="1" indent="-444500" algn="l">
              <a:buSzPct val="75000"/>
              <a:buChar char="•"/>
            </a:pPr>
            <a:r>
              <a:rPr lang="es-MX" sz="2400" dirty="0"/>
              <a:t>Datos entregados a empresas</a:t>
            </a:r>
          </a:p>
          <a:p>
            <a:pPr marL="889000" lvl="1" indent="-444500" algn="l">
              <a:buSzPct val="75000"/>
              <a:buChar char="•"/>
            </a:pP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165690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505C-FDB1-984C-ADE7-AE3366BCD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CIENCIA DE DATOS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A74BC-428B-8048-9E8F-5272F4C0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2F9F0-81A5-6E4E-A75A-DE4D05059446}" type="datetime1">
              <a:rPr lang="it-IT" smtClean="0"/>
              <a:t>13/08/2021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43F48-6788-1444-A343-91BC2952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Fundamentos de Ciencia de Datos - Semestre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24949-80C7-A940-8E7B-50A7C0683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9B77-D416-704F-9B7D-4A7066E1B2E8}" type="slidenum">
              <a:rPr lang="es-ES_tradnl" smtClean="0"/>
              <a:t>9</a:t>
            </a:fld>
            <a:endParaRPr lang="es-ES_trad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CF000E-E689-481E-8C7B-73D9EF613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10" y="977017"/>
            <a:ext cx="6792116" cy="407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83BF6D4-8AF7-414D-927A-54A639AE2BD9}"/>
              </a:ext>
            </a:extLst>
          </p:cNvPr>
          <p:cNvSpPr txBox="1"/>
          <p:nvPr/>
        </p:nvSpPr>
        <p:spPr>
          <a:xfrm>
            <a:off x="7305326" y="6009459"/>
            <a:ext cx="4161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/>
              <a:t>Fuente diagrama: https://www.tecnologias-informacion.com/data-lake.html</a:t>
            </a:r>
          </a:p>
        </p:txBody>
      </p:sp>
      <p:sp>
        <p:nvSpPr>
          <p:cNvPr id="12" name="En los últimos 40 años, se ha ampliado dramáticamente la recolección de datos (Big Data)…">
            <a:extLst>
              <a:ext uri="{FF2B5EF4-FFF2-40B4-BE49-F238E27FC236}">
                <a16:creationId xmlns:a16="http://schemas.microsoft.com/office/drawing/2014/main" id="{EFE41896-C0D3-4B83-85EF-6F302CB7853E}"/>
              </a:ext>
            </a:extLst>
          </p:cNvPr>
          <p:cNvSpPr txBox="1"/>
          <p:nvPr/>
        </p:nvSpPr>
        <p:spPr>
          <a:xfrm>
            <a:off x="7305326" y="1759095"/>
            <a:ext cx="3776028" cy="278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just"/>
            <a:r>
              <a:rPr sz="2200" dirty="0" err="1"/>
              <a:t>En</a:t>
            </a:r>
            <a:r>
              <a:rPr sz="2200" dirty="0"/>
              <a:t> los </a:t>
            </a:r>
            <a:r>
              <a:rPr sz="2200" dirty="0" err="1"/>
              <a:t>últimos</a:t>
            </a:r>
            <a:r>
              <a:rPr sz="2200" dirty="0"/>
              <a:t> 40 </a:t>
            </a:r>
            <a:r>
              <a:rPr sz="2200" dirty="0" err="1"/>
              <a:t>años</a:t>
            </a:r>
            <a:r>
              <a:rPr sz="2200" dirty="0"/>
              <a:t>, se ha </a:t>
            </a:r>
            <a:r>
              <a:rPr sz="2200" dirty="0" err="1"/>
              <a:t>ampliado</a:t>
            </a:r>
            <a:r>
              <a:rPr sz="2200" dirty="0"/>
              <a:t> </a:t>
            </a:r>
            <a:r>
              <a:rPr sz="2200" dirty="0" err="1"/>
              <a:t>dramáticamente</a:t>
            </a:r>
            <a:r>
              <a:rPr sz="2200" dirty="0"/>
              <a:t> la </a:t>
            </a:r>
            <a:r>
              <a:rPr sz="2200" dirty="0" err="1"/>
              <a:t>recolección</a:t>
            </a:r>
            <a:r>
              <a:rPr sz="2200" dirty="0"/>
              <a:t> de </a:t>
            </a:r>
            <a:r>
              <a:rPr sz="2200" dirty="0" err="1"/>
              <a:t>datos</a:t>
            </a:r>
            <a:r>
              <a:rPr sz="2200" dirty="0"/>
              <a:t> (</a:t>
            </a:r>
            <a:r>
              <a:rPr sz="2200" b="1" dirty="0">
                <a:ea typeface="Helvetica"/>
                <a:cs typeface="Helvetica"/>
                <a:sym typeface="Helvetica"/>
              </a:rPr>
              <a:t>Big Data</a:t>
            </a:r>
            <a:r>
              <a:rPr sz="2200" dirty="0"/>
              <a:t>)</a:t>
            </a:r>
          </a:p>
          <a:p>
            <a:pPr algn="just"/>
            <a:endParaRPr sz="2200" dirty="0"/>
          </a:p>
          <a:p>
            <a:pPr algn="just"/>
            <a:r>
              <a:rPr sz="2200" dirty="0"/>
              <a:t>Nos </a:t>
            </a:r>
            <a:r>
              <a:rPr sz="2200" dirty="0" err="1"/>
              <a:t>hemos</a:t>
            </a:r>
            <a:r>
              <a:rPr sz="2200" dirty="0"/>
              <a:t> visto </a:t>
            </a:r>
            <a:r>
              <a:rPr sz="2200" dirty="0" err="1"/>
              <a:t>en</a:t>
            </a:r>
            <a:r>
              <a:rPr sz="2200" dirty="0"/>
              <a:t> la </a:t>
            </a:r>
            <a:r>
              <a:rPr sz="2200" dirty="0" err="1"/>
              <a:t>necesidad</a:t>
            </a:r>
            <a:r>
              <a:rPr sz="2200" dirty="0"/>
              <a:t> de </a:t>
            </a:r>
            <a:r>
              <a:rPr sz="2200" dirty="0" err="1"/>
              <a:t>crear</a:t>
            </a:r>
            <a:r>
              <a:rPr sz="2200" dirty="0"/>
              <a:t> </a:t>
            </a:r>
            <a:r>
              <a:rPr sz="2200" dirty="0" err="1"/>
              <a:t>nuevas</a:t>
            </a:r>
            <a:r>
              <a:rPr sz="2200" dirty="0"/>
              <a:t> </a:t>
            </a:r>
            <a:r>
              <a:rPr sz="2200" dirty="0" err="1"/>
              <a:t>técnicas</a:t>
            </a:r>
            <a:r>
              <a:rPr sz="2200" dirty="0"/>
              <a:t> para </a:t>
            </a:r>
            <a:r>
              <a:rPr sz="2200" dirty="0" err="1"/>
              <a:t>procesar</a:t>
            </a:r>
            <a:r>
              <a:rPr sz="2200" dirty="0"/>
              <a:t> </a:t>
            </a:r>
            <a:r>
              <a:rPr sz="2200" dirty="0" err="1"/>
              <a:t>grandes</a:t>
            </a:r>
            <a:r>
              <a:rPr sz="2200" dirty="0"/>
              <a:t> </a:t>
            </a:r>
            <a:r>
              <a:rPr sz="2200" dirty="0" err="1"/>
              <a:t>cantidades</a:t>
            </a:r>
            <a:r>
              <a:rPr sz="2200" dirty="0"/>
              <a:t> de </a:t>
            </a:r>
            <a:r>
              <a:rPr sz="2200" dirty="0" err="1"/>
              <a:t>información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656698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</TotalTime>
  <Words>1550</Words>
  <Application>Microsoft Office PowerPoint</Application>
  <PresentationFormat>Panorámica</PresentationFormat>
  <Paragraphs>168</Paragraphs>
  <Slides>18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Arial</vt:lpstr>
      <vt:lpstr>Avenir Next</vt:lpstr>
      <vt:lpstr>Calibri</vt:lpstr>
      <vt:lpstr>Helvetica</vt:lpstr>
      <vt:lpstr>Helvetica Neue</vt:lpstr>
      <vt:lpstr>Helvetica Neue Light</vt:lpstr>
      <vt:lpstr>TheSans SemiLight</vt:lpstr>
      <vt:lpstr>Office Theme</vt:lpstr>
      <vt:lpstr>Presentación de PowerPoint</vt:lpstr>
      <vt:lpstr>Presentación de PowerPoint</vt:lpstr>
      <vt:lpstr>OBJETIVOS</vt:lpstr>
      <vt:lpstr>Unidades de la asignatura</vt:lpstr>
      <vt:lpstr>EVALUACIÓN</vt:lpstr>
      <vt:lpstr>TEXTOS RECOMENDADOS</vt:lpstr>
      <vt:lpstr>Presentación de PowerPoint</vt:lpstr>
      <vt:lpstr>CIENCIA DE DATOS</vt:lpstr>
      <vt:lpstr>CIENCIA DE DATOS</vt:lpstr>
      <vt:lpstr>CIENCIA DE DATOS</vt:lpstr>
      <vt:lpstr>CIENCIA DE DATOS</vt:lpstr>
      <vt:lpstr>Modelo CRISP de Minería de Datos</vt:lpstr>
      <vt:lpstr>Presentación de PowerPoint</vt:lpstr>
      <vt:lpstr>ALGUNAS APLICACIONES Abandono de clientes</vt:lpstr>
      <vt:lpstr>ALGUNAS APLICACIONES Optimizar la cadena de suministro</vt:lpstr>
      <vt:lpstr>ALGUNAS APLICACIONES Diagnósticos de enfermedades </vt:lpstr>
      <vt:lpstr>ALGUNAS APLICACIONES Sistemas de recomendaciones </vt:lpstr>
      <vt:lpstr>Necesidad de un ciclo más allá de algoritmos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Gonzalo Anriquez</cp:lastModifiedBy>
  <cp:revision>37</cp:revision>
  <dcterms:created xsi:type="dcterms:W3CDTF">2021-07-08T20:04:42Z</dcterms:created>
  <dcterms:modified xsi:type="dcterms:W3CDTF">2021-08-13T21:43:11Z</dcterms:modified>
</cp:coreProperties>
</file>